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287000" cx="18288000"/>
  <p:notesSz cx="6858000" cy="9144000"/>
  <p:embeddedFontLst>
    <p:embeddedFont>
      <p:font typeface="Roboto"/>
      <p:bold r:id="rId17"/>
      <p:boldItalic r:id="rId18"/>
    </p:embeddedFont>
    <p:embeddedFont>
      <p:font typeface="Lora"/>
      <p:regular r:id="rId19"/>
      <p:bold r:id="rId20"/>
      <p:italic r:id="rId21"/>
      <p:boldItalic r:id="rId22"/>
    </p:embeddedFont>
    <p:embeddedFont>
      <p:font typeface="Dancing Script"/>
      <p:regular r:id="rId23"/>
      <p:bold r:id="rId24"/>
    </p:embeddedFont>
    <p:embeddedFont>
      <p:font typeface="Sansita"/>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9" roundtripDataSignature="AMtx7mh5tIQG5T6xcwovve0VvZFYSk6V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ora-bold.fntdata"/><Relationship Id="rId22" Type="http://schemas.openxmlformats.org/officeDocument/2006/relationships/font" Target="fonts/Lora-boldItalic.fntdata"/><Relationship Id="rId21" Type="http://schemas.openxmlformats.org/officeDocument/2006/relationships/font" Target="fonts/Lora-italic.fntdata"/><Relationship Id="rId24" Type="http://schemas.openxmlformats.org/officeDocument/2006/relationships/font" Target="fonts/DancingScript-bold.fntdata"/><Relationship Id="rId23" Type="http://schemas.openxmlformats.org/officeDocument/2006/relationships/font" Target="fonts/DancingScrip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Sansita-bold.fntdata"/><Relationship Id="rId25" Type="http://schemas.openxmlformats.org/officeDocument/2006/relationships/font" Target="fonts/Sansita-regular.fntdata"/><Relationship Id="rId28" Type="http://schemas.openxmlformats.org/officeDocument/2006/relationships/font" Target="fonts/Sansita-boldItalic.fntdata"/><Relationship Id="rId27" Type="http://schemas.openxmlformats.org/officeDocument/2006/relationships/font" Target="fonts/Sansita-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oboto-bold.fntdata"/><Relationship Id="rId16" Type="http://schemas.openxmlformats.org/officeDocument/2006/relationships/slide" Target="slides/slide10.xml"/><Relationship Id="rId19" Type="http://schemas.openxmlformats.org/officeDocument/2006/relationships/font" Target="fonts/Lora-regular.fntdata"/><Relationship Id="rId18" Type="http://schemas.openxmlformats.org/officeDocument/2006/relationships/font" Target="fonts/Roboto-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e4f7dd2b28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e4f7dd2b28_0_3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e4f7dd2b28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e4f7dd2b28_0_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ed06c676b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3ed06c676b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e4f7dd2b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e4f7dd2b2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e4b5b983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e4b5b983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4f7dd2b2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e4f7dd2b28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e4f7dd2b28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e4f7dd2b28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3e4f7dd2b28_0_30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g3e4f7dd2b28_0_3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g3e4f7dd2b28_0_3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3e4f7dd2b28_0_312"/>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g3e4f7dd2b28_0_3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3" name="Google Shape;93;g3e4f7dd2b28_0_3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g3e4f7dd2b28_0_3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g3e4f7dd2b28_0_3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3e4f7dd2b28_0_3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g3e4f7dd2b28_0_31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 name="Google Shape;99;g3e4f7dd2b28_0_3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3e4f7dd2b28_0_3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g3e4f7dd2b28_0_3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3e4f7dd2b28_0_32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3e4f7dd2b28_0_32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5" name="Google Shape;105;g3e4f7dd2b28_0_3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g3e4f7dd2b28_0_3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3e4f7dd2b28_0_3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3e4f7dd2b28_0_3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g3e4f7dd2b28_0_330"/>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g3e4f7dd2b28_0_330"/>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2" name="Google Shape;112;g3e4f7dd2b28_0_3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g3e4f7dd2b28_0_3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3e4f7dd2b28_0_3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3e4f7dd2b28_0_3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g3e4f7dd2b28_0_337"/>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8" name="Google Shape;118;g3e4f7dd2b28_0_33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9" name="Google Shape;119;g3e4f7dd2b28_0_337"/>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0" name="Google Shape;120;g3e4f7dd2b28_0_337"/>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1" name="Google Shape;121;g3e4f7dd2b28_0_33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3e4f7dd2b28_0_33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3e4f7dd2b28_0_3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3e4f7dd2b28_0_3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g3e4f7dd2b28_0_34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3e4f7dd2b28_0_34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3e4f7dd2b28_0_3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3e4f7dd2b28_0_35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g3e4f7dd2b28_0_35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2" name="Google Shape;132;g3e4f7dd2b28_0_35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3" name="Google Shape;133;g3e4f7dd2b28_0_35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g3e4f7dd2b28_0_35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3e4f7dd2b28_0_35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3e4f7dd2b28_0_358"/>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g3e4f7dd2b28_0_358"/>
          <p:cNvSpPr/>
          <p:nvPr>
            <p:ph idx="2" type="pic"/>
          </p:nvPr>
        </p:nvSpPr>
        <p:spPr>
          <a:xfrm>
            <a:off x="1792288" y="612775"/>
            <a:ext cx="5486400" cy="4114800"/>
          </a:xfrm>
          <a:prstGeom prst="rect">
            <a:avLst/>
          </a:prstGeom>
          <a:noFill/>
          <a:ln>
            <a:noFill/>
          </a:ln>
        </p:spPr>
      </p:sp>
      <p:sp>
        <p:nvSpPr>
          <p:cNvPr id="139" name="Google Shape;139;g3e4f7dd2b28_0_358"/>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0" name="Google Shape;140;g3e4f7dd2b28_0_35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3e4f7dd2b28_0_35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3e4f7dd2b28_0_35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3e4f7dd2b28_0_3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g3e4f7dd2b28_0_365"/>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6" name="Google Shape;146;g3e4f7dd2b28_0_36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3e4f7dd2b28_0_36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g3e4f7dd2b28_0_36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3e4f7dd2b28_0_371"/>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g3e4f7dd2b28_0_371"/>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g3e4f7dd2b28_0_3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g3e4f7dd2b28_0_3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g3e4f7dd2b28_0_3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3"/>
          <p:cNvSpPr/>
          <p:nvPr>
            <p:ph idx="2" type="pic"/>
          </p:nvPr>
        </p:nvSpPr>
        <p:spPr>
          <a:xfrm>
            <a:off x="1792288" y="612775"/>
            <a:ext cx="5486400" cy="4114800"/>
          </a:xfrm>
          <a:prstGeom prst="rect">
            <a:avLst/>
          </a:prstGeom>
          <a:noFill/>
          <a:ln>
            <a:noFill/>
          </a:ln>
        </p:spPr>
      </p:sp>
      <p:sp>
        <p:nvSpPr>
          <p:cNvPr id="64" name="Google Shape;64;p1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3e4f7dd2b28_0_3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g3e4f7dd2b28_0_30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3e4f7dd2b28_0_30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3e4f7dd2b28_0_30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3e4f7dd2b28_0_3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20.png"/><Relationship Id="rId13" Type="http://schemas.openxmlformats.org/officeDocument/2006/relationships/image" Target="../media/image1.png"/><Relationship Id="rId12"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6.png"/><Relationship Id="rId4" Type="http://schemas.openxmlformats.org/officeDocument/2006/relationships/image" Target="../media/image15.png"/><Relationship Id="rId9" Type="http://schemas.openxmlformats.org/officeDocument/2006/relationships/image" Target="../media/image13.png"/><Relationship Id="rId15" Type="http://schemas.openxmlformats.org/officeDocument/2006/relationships/image" Target="../media/image3.png"/><Relationship Id="rId1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70.png"/><Relationship Id="rId7" Type="http://schemas.openxmlformats.org/officeDocument/2006/relationships/image" Target="../media/image14.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30.png"/><Relationship Id="rId13" Type="http://schemas.openxmlformats.org/officeDocument/2006/relationships/image" Target="../media/image57.png"/><Relationship Id="rId12"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54.png"/><Relationship Id="rId5" Type="http://schemas.openxmlformats.org/officeDocument/2006/relationships/image" Target="../media/image49.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3.png"/></Relationships>
</file>

<file path=ppt/slides/_rels/slide2.xml.rels><?xml version="1.0" encoding="UTF-8" standalone="yes"?><Relationships xmlns="http://schemas.openxmlformats.org/package/2006/relationships"><Relationship Id="rId10" Type="http://schemas.openxmlformats.org/officeDocument/2006/relationships/image" Target="../media/image7.jp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26.png"/><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18.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6.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21.jpg"/><Relationship Id="rId7"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6.png"/><Relationship Id="rId4" Type="http://schemas.openxmlformats.org/officeDocument/2006/relationships/image" Target="../media/image24.jpg"/><Relationship Id="rId5" Type="http://schemas.openxmlformats.org/officeDocument/2006/relationships/image" Target="../media/image36.jpg"/><Relationship Id="rId6" Type="http://schemas.openxmlformats.org/officeDocument/2006/relationships/image" Target="../media/image35.jpg"/><Relationship Id="rId7"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6.png"/><Relationship Id="rId4" Type="http://schemas.openxmlformats.org/officeDocument/2006/relationships/image" Target="../media/image29.jpg"/><Relationship Id="rId5" Type="http://schemas.openxmlformats.org/officeDocument/2006/relationships/image" Target="../media/image34.jpg"/><Relationship Id="rId6" Type="http://schemas.openxmlformats.org/officeDocument/2006/relationships/image" Target="../media/image42.jpg"/><Relationship Id="rId7"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6.png"/><Relationship Id="rId4" Type="http://schemas.openxmlformats.org/officeDocument/2006/relationships/image" Target="../media/image44.jpg"/><Relationship Id="rId5" Type="http://schemas.openxmlformats.org/officeDocument/2006/relationships/image" Target="../media/image53.jpg"/><Relationship Id="rId6" Type="http://schemas.openxmlformats.org/officeDocument/2006/relationships/image" Target="../media/image39.jpg"/><Relationship Id="rId7" Type="http://schemas.openxmlformats.org/officeDocument/2006/relationships/image" Target="../media/image3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6.png"/><Relationship Id="rId4" Type="http://schemas.openxmlformats.org/officeDocument/2006/relationships/image" Target="../media/image33.jpg"/><Relationship Id="rId5" Type="http://schemas.openxmlformats.org/officeDocument/2006/relationships/image" Target="../media/image56.png"/><Relationship Id="rId6" Type="http://schemas.openxmlformats.org/officeDocument/2006/relationships/image" Target="../media/image45.png"/><Relationship Id="rId7" Type="http://schemas.openxmlformats.org/officeDocument/2006/relationships/image" Target="../media/image64.png"/><Relationship Id="rId8" Type="http://schemas.openxmlformats.org/officeDocument/2006/relationships/image" Target="../media/image62.png"/></Relationships>
</file>

<file path=ppt/slides/_rels/slide9.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8.png"/><Relationship Id="rId13" Type="http://schemas.openxmlformats.org/officeDocument/2006/relationships/image" Target="../media/image58.png"/><Relationship Id="rId12"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65.png"/><Relationship Id="rId15" Type="http://schemas.openxmlformats.org/officeDocument/2006/relationships/hyperlink" Target="https://www.xo.gr/profile/profile-911376748/en/" TargetMode="External"/><Relationship Id="rId14" Type="http://schemas.openxmlformats.org/officeDocument/2006/relationships/hyperlink" Target="https://www.xo.gr/profile/profile-911376748/en/" TargetMode="External"/><Relationship Id="rId16" Type="http://schemas.openxmlformats.org/officeDocument/2006/relationships/hyperlink" Target="https://www.xo.gr/profile/profile-911376748/en/" TargetMode="External"/><Relationship Id="rId5" Type="http://schemas.openxmlformats.org/officeDocument/2006/relationships/image" Target="../media/image49.png"/><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0" l="0" r="-14180" t="-14180"/>
            </a:stretch>
          </a:blipFill>
          <a:ln>
            <a:noFill/>
          </a:ln>
        </p:spPr>
      </p:sp>
      <p:sp>
        <p:nvSpPr>
          <p:cNvPr id="160" name="Google Shape;160;p1"/>
          <p:cNvSpPr/>
          <p:nvPr/>
        </p:nvSpPr>
        <p:spPr>
          <a:xfrm>
            <a:off x="-1369519" y="7034894"/>
            <a:ext cx="21027038" cy="4277512"/>
          </a:xfrm>
          <a:custGeom>
            <a:rect b="b" l="l" r="r" t="t"/>
            <a:pathLst>
              <a:path extrusionOk="0" h="4277512" w="21027038">
                <a:moveTo>
                  <a:pt x="0" y="0"/>
                </a:moveTo>
                <a:lnTo>
                  <a:pt x="21027038" y="0"/>
                </a:lnTo>
                <a:lnTo>
                  <a:pt x="21027038" y="4277511"/>
                </a:lnTo>
                <a:lnTo>
                  <a:pt x="0" y="4277511"/>
                </a:lnTo>
                <a:lnTo>
                  <a:pt x="0" y="0"/>
                </a:lnTo>
                <a:close/>
              </a:path>
            </a:pathLst>
          </a:custGeom>
          <a:blipFill rotWithShape="1">
            <a:blip r:embed="rId4">
              <a:alphaModFix/>
            </a:blip>
            <a:stretch>
              <a:fillRect b="-119361" l="0" r="0" t="0"/>
            </a:stretch>
          </a:blipFill>
          <a:ln>
            <a:noFill/>
          </a:ln>
        </p:spPr>
      </p:sp>
      <p:sp>
        <p:nvSpPr>
          <p:cNvPr id="161" name="Google Shape;161;p1"/>
          <p:cNvSpPr/>
          <p:nvPr/>
        </p:nvSpPr>
        <p:spPr>
          <a:xfrm>
            <a:off x="-1883830" y="343856"/>
            <a:ext cx="7565066" cy="7964044"/>
          </a:xfrm>
          <a:custGeom>
            <a:rect b="b" l="l" r="r" t="t"/>
            <a:pathLst>
              <a:path extrusionOk="0" h="7964044" w="7565066">
                <a:moveTo>
                  <a:pt x="0" y="0"/>
                </a:moveTo>
                <a:lnTo>
                  <a:pt x="7565066" y="0"/>
                </a:lnTo>
                <a:lnTo>
                  <a:pt x="7565066" y="7964043"/>
                </a:lnTo>
                <a:lnTo>
                  <a:pt x="0" y="7964043"/>
                </a:lnTo>
                <a:lnTo>
                  <a:pt x="0" y="0"/>
                </a:lnTo>
                <a:close/>
              </a:path>
            </a:pathLst>
          </a:custGeom>
          <a:blipFill rotWithShape="1">
            <a:blip r:embed="rId5">
              <a:alphaModFix/>
            </a:blip>
            <a:stretch>
              <a:fillRect b="0" l="-76560" r="0" t="0"/>
            </a:stretch>
          </a:blipFill>
          <a:ln>
            <a:noFill/>
          </a:ln>
        </p:spPr>
      </p:sp>
      <p:sp>
        <p:nvSpPr>
          <p:cNvPr id="162" name="Google Shape;162;p1"/>
          <p:cNvSpPr/>
          <p:nvPr/>
        </p:nvSpPr>
        <p:spPr>
          <a:xfrm>
            <a:off x="-884671" y="6746507"/>
            <a:ext cx="20057341" cy="4370829"/>
          </a:xfrm>
          <a:custGeom>
            <a:rect b="b" l="l" r="r" t="t"/>
            <a:pathLst>
              <a:path extrusionOk="0" h="4370829" w="20057341">
                <a:moveTo>
                  <a:pt x="0" y="0"/>
                </a:moveTo>
                <a:lnTo>
                  <a:pt x="20057342" y="0"/>
                </a:lnTo>
                <a:lnTo>
                  <a:pt x="20057342" y="4370829"/>
                </a:lnTo>
                <a:lnTo>
                  <a:pt x="0" y="4370829"/>
                </a:lnTo>
                <a:lnTo>
                  <a:pt x="0" y="0"/>
                </a:lnTo>
                <a:close/>
              </a:path>
            </a:pathLst>
          </a:custGeom>
          <a:blipFill rotWithShape="1">
            <a:blip r:embed="rId6">
              <a:alphaModFix/>
            </a:blip>
            <a:stretch>
              <a:fillRect b="0" l="0" r="0" t="0"/>
            </a:stretch>
          </a:blipFill>
          <a:ln>
            <a:noFill/>
          </a:ln>
        </p:spPr>
      </p:sp>
      <p:sp>
        <p:nvSpPr>
          <p:cNvPr id="163" name="Google Shape;163;p1"/>
          <p:cNvSpPr/>
          <p:nvPr/>
        </p:nvSpPr>
        <p:spPr>
          <a:xfrm flipH="1">
            <a:off x="-4454390" y="702321"/>
            <a:ext cx="8509765" cy="8229600"/>
          </a:xfrm>
          <a:custGeom>
            <a:rect b="b" l="l" r="r" t="t"/>
            <a:pathLst>
              <a:path extrusionOk="0" h="8229600" w="8509765">
                <a:moveTo>
                  <a:pt x="8509766" y="0"/>
                </a:moveTo>
                <a:lnTo>
                  <a:pt x="0" y="0"/>
                </a:lnTo>
                <a:lnTo>
                  <a:pt x="0" y="8229600"/>
                </a:lnTo>
                <a:lnTo>
                  <a:pt x="8509766" y="8229600"/>
                </a:lnTo>
                <a:lnTo>
                  <a:pt x="8509766" y="0"/>
                </a:lnTo>
                <a:close/>
              </a:path>
            </a:pathLst>
          </a:custGeom>
          <a:blipFill rotWithShape="1">
            <a:blip r:embed="rId7">
              <a:alphaModFix/>
            </a:blip>
            <a:stretch>
              <a:fillRect b="0" l="0" r="-606" t="0"/>
            </a:stretch>
          </a:blipFill>
          <a:ln>
            <a:noFill/>
          </a:ln>
        </p:spPr>
      </p:sp>
      <p:grpSp>
        <p:nvGrpSpPr>
          <p:cNvPr id="164" name="Google Shape;164;p1"/>
          <p:cNvGrpSpPr/>
          <p:nvPr/>
        </p:nvGrpSpPr>
        <p:grpSpPr>
          <a:xfrm>
            <a:off x="3520483" y="3581533"/>
            <a:ext cx="4045854" cy="8199078"/>
            <a:chOff x="0" y="0"/>
            <a:chExt cx="5394472" cy="10932103"/>
          </a:xfrm>
        </p:grpSpPr>
        <p:sp>
          <p:nvSpPr>
            <p:cNvPr id="165" name="Google Shape;165;p1"/>
            <p:cNvSpPr/>
            <p:nvPr/>
          </p:nvSpPr>
          <p:spPr>
            <a:xfrm>
              <a:off x="1208537" y="7456155"/>
              <a:ext cx="3344936" cy="3475948"/>
            </a:xfrm>
            <a:custGeom>
              <a:rect b="b" l="l" r="r" t="t"/>
              <a:pathLst>
                <a:path extrusionOk="0" h="3475948" w="3344936">
                  <a:moveTo>
                    <a:pt x="0" y="0"/>
                  </a:moveTo>
                  <a:lnTo>
                    <a:pt x="3344936" y="0"/>
                  </a:lnTo>
                  <a:lnTo>
                    <a:pt x="3344936" y="3475948"/>
                  </a:lnTo>
                  <a:lnTo>
                    <a:pt x="0" y="3475948"/>
                  </a:lnTo>
                  <a:lnTo>
                    <a:pt x="0" y="0"/>
                  </a:lnTo>
                  <a:close/>
                </a:path>
              </a:pathLst>
            </a:custGeom>
            <a:blipFill rotWithShape="1">
              <a:blip r:embed="rId8">
                <a:alphaModFix/>
              </a:blip>
              <a:stretch>
                <a:fillRect b="-109372" l="-95180" r="-137432" t="-106304"/>
              </a:stretch>
            </a:blipFill>
            <a:ln>
              <a:noFill/>
            </a:ln>
          </p:spPr>
        </p:sp>
        <p:sp>
          <p:nvSpPr>
            <p:cNvPr id="166" name="Google Shape;166;p1"/>
            <p:cNvSpPr/>
            <p:nvPr/>
          </p:nvSpPr>
          <p:spPr>
            <a:xfrm flipH="1">
              <a:off x="0" y="0"/>
              <a:ext cx="5394472" cy="7747894"/>
            </a:xfrm>
            <a:custGeom>
              <a:rect b="b" l="l" r="r" t="t"/>
              <a:pathLst>
                <a:path extrusionOk="0" h="7747894" w="5394472">
                  <a:moveTo>
                    <a:pt x="5394472" y="0"/>
                  </a:moveTo>
                  <a:lnTo>
                    <a:pt x="0" y="0"/>
                  </a:lnTo>
                  <a:lnTo>
                    <a:pt x="0" y="7747894"/>
                  </a:lnTo>
                  <a:lnTo>
                    <a:pt x="5394472" y="7747894"/>
                  </a:lnTo>
                  <a:lnTo>
                    <a:pt x="5394472" y="0"/>
                  </a:lnTo>
                  <a:close/>
                </a:path>
              </a:pathLst>
            </a:custGeom>
            <a:blipFill rotWithShape="1">
              <a:blip r:embed="rId9">
                <a:alphaModFix/>
              </a:blip>
              <a:stretch>
                <a:fillRect b="0" l="0" r="0" t="0"/>
              </a:stretch>
            </a:blipFill>
            <a:ln>
              <a:noFill/>
            </a:ln>
          </p:spPr>
        </p:sp>
      </p:grpSp>
      <p:sp>
        <p:nvSpPr>
          <p:cNvPr id="167" name="Google Shape;167;p1"/>
          <p:cNvSpPr/>
          <p:nvPr/>
        </p:nvSpPr>
        <p:spPr>
          <a:xfrm rot="537299">
            <a:off x="5749253" y="4948598"/>
            <a:ext cx="3817318" cy="9573211"/>
          </a:xfrm>
          <a:custGeom>
            <a:rect b="b" l="l" r="r" t="t"/>
            <a:pathLst>
              <a:path extrusionOk="0" h="9573211" w="3817318">
                <a:moveTo>
                  <a:pt x="0" y="0"/>
                </a:moveTo>
                <a:lnTo>
                  <a:pt x="3817318" y="0"/>
                </a:lnTo>
                <a:lnTo>
                  <a:pt x="3817318" y="9573210"/>
                </a:lnTo>
                <a:lnTo>
                  <a:pt x="0" y="9573210"/>
                </a:lnTo>
                <a:lnTo>
                  <a:pt x="0" y="0"/>
                </a:lnTo>
                <a:close/>
              </a:path>
            </a:pathLst>
          </a:custGeom>
          <a:blipFill rotWithShape="1">
            <a:blip r:embed="rId10">
              <a:alphaModFix/>
            </a:blip>
            <a:stretch>
              <a:fillRect b="0" l="0" r="0" t="0"/>
            </a:stretch>
          </a:blipFill>
          <a:ln>
            <a:noFill/>
          </a:ln>
        </p:spPr>
      </p:sp>
      <p:sp>
        <p:nvSpPr>
          <p:cNvPr id="168" name="Google Shape;168;p1"/>
          <p:cNvSpPr/>
          <p:nvPr/>
        </p:nvSpPr>
        <p:spPr>
          <a:xfrm>
            <a:off x="10909277" y="8039314"/>
            <a:ext cx="8115300" cy="2437971"/>
          </a:xfrm>
          <a:custGeom>
            <a:rect b="b" l="l" r="r" t="t"/>
            <a:pathLst>
              <a:path extrusionOk="0" h="2437971" w="8115300">
                <a:moveTo>
                  <a:pt x="0" y="0"/>
                </a:moveTo>
                <a:lnTo>
                  <a:pt x="8115300" y="0"/>
                </a:lnTo>
                <a:lnTo>
                  <a:pt x="8115300" y="2437972"/>
                </a:lnTo>
                <a:lnTo>
                  <a:pt x="0" y="2437972"/>
                </a:lnTo>
                <a:lnTo>
                  <a:pt x="0" y="0"/>
                </a:lnTo>
                <a:close/>
              </a:path>
            </a:pathLst>
          </a:custGeom>
          <a:blipFill rotWithShape="1">
            <a:blip r:embed="rId11">
              <a:alphaModFix/>
            </a:blip>
            <a:stretch>
              <a:fillRect b="0" l="0" r="0" t="0"/>
            </a:stretch>
          </a:blipFill>
          <a:ln>
            <a:noFill/>
          </a:ln>
        </p:spPr>
      </p:sp>
      <p:sp>
        <p:nvSpPr>
          <p:cNvPr id="169" name="Google Shape;169;p1"/>
          <p:cNvSpPr/>
          <p:nvPr/>
        </p:nvSpPr>
        <p:spPr>
          <a:xfrm>
            <a:off x="-1883830" y="7683878"/>
            <a:ext cx="3317059" cy="1248044"/>
          </a:xfrm>
          <a:custGeom>
            <a:rect b="b" l="l" r="r" t="t"/>
            <a:pathLst>
              <a:path extrusionOk="0" h="1248044" w="3317059">
                <a:moveTo>
                  <a:pt x="0" y="0"/>
                </a:moveTo>
                <a:lnTo>
                  <a:pt x="3317059" y="0"/>
                </a:lnTo>
                <a:lnTo>
                  <a:pt x="3317059" y="1248043"/>
                </a:lnTo>
                <a:lnTo>
                  <a:pt x="0" y="1248043"/>
                </a:lnTo>
                <a:lnTo>
                  <a:pt x="0" y="0"/>
                </a:lnTo>
                <a:close/>
              </a:path>
            </a:pathLst>
          </a:custGeom>
          <a:blipFill rotWithShape="1">
            <a:blip r:embed="rId12">
              <a:alphaModFix/>
            </a:blip>
            <a:stretch>
              <a:fillRect b="0" l="0" r="0" t="0"/>
            </a:stretch>
          </a:blipFill>
          <a:ln>
            <a:noFill/>
          </a:ln>
        </p:spPr>
      </p:sp>
      <p:sp>
        <p:nvSpPr>
          <p:cNvPr id="170" name="Google Shape;170;p1"/>
          <p:cNvSpPr/>
          <p:nvPr/>
        </p:nvSpPr>
        <p:spPr>
          <a:xfrm rot="-149625">
            <a:off x="2485879" y="5054032"/>
            <a:ext cx="2772690" cy="7755777"/>
          </a:xfrm>
          <a:custGeom>
            <a:rect b="b" l="l" r="r" t="t"/>
            <a:pathLst>
              <a:path extrusionOk="0" h="7755777" w="2772690">
                <a:moveTo>
                  <a:pt x="0" y="0"/>
                </a:moveTo>
                <a:lnTo>
                  <a:pt x="2772690" y="0"/>
                </a:lnTo>
                <a:lnTo>
                  <a:pt x="2772690" y="7755778"/>
                </a:lnTo>
                <a:lnTo>
                  <a:pt x="0" y="7755778"/>
                </a:lnTo>
                <a:lnTo>
                  <a:pt x="0" y="0"/>
                </a:lnTo>
                <a:close/>
              </a:path>
            </a:pathLst>
          </a:custGeom>
          <a:blipFill rotWithShape="1">
            <a:blip r:embed="rId13">
              <a:alphaModFix/>
            </a:blip>
            <a:stretch>
              <a:fillRect b="0" l="0" r="0" t="0"/>
            </a:stretch>
          </a:blipFill>
          <a:ln>
            <a:noFill/>
          </a:ln>
        </p:spPr>
      </p:sp>
      <p:sp>
        <p:nvSpPr>
          <p:cNvPr id="171" name="Google Shape;171;p1"/>
          <p:cNvSpPr/>
          <p:nvPr/>
        </p:nvSpPr>
        <p:spPr>
          <a:xfrm>
            <a:off x="-510552" y="8173469"/>
            <a:ext cx="4057650" cy="2437971"/>
          </a:xfrm>
          <a:custGeom>
            <a:rect b="b" l="l" r="r" t="t"/>
            <a:pathLst>
              <a:path extrusionOk="0" h="2437971" w="4057650">
                <a:moveTo>
                  <a:pt x="0" y="0"/>
                </a:moveTo>
                <a:lnTo>
                  <a:pt x="4057650" y="0"/>
                </a:lnTo>
                <a:lnTo>
                  <a:pt x="4057650" y="2437971"/>
                </a:lnTo>
                <a:lnTo>
                  <a:pt x="0" y="2437971"/>
                </a:lnTo>
                <a:lnTo>
                  <a:pt x="0" y="0"/>
                </a:lnTo>
                <a:close/>
              </a:path>
            </a:pathLst>
          </a:custGeom>
          <a:blipFill rotWithShape="1">
            <a:blip r:embed="rId11">
              <a:alphaModFix/>
            </a:blip>
            <a:stretch>
              <a:fillRect b="0" l="-100000" r="0" t="0"/>
            </a:stretch>
          </a:blipFill>
          <a:ln>
            <a:noFill/>
          </a:ln>
        </p:spPr>
      </p:sp>
      <p:sp>
        <p:nvSpPr>
          <p:cNvPr id="172" name="Google Shape;172;p1"/>
          <p:cNvSpPr/>
          <p:nvPr/>
        </p:nvSpPr>
        <p:spPr>
          <a:xfrm flipH="1">
            <a:off x="8265788" y="5510002"/>
            <a:ext cx="7373975" cy="6608925"/>
          </a:xfrm>
          <a:custGeom>
            <a:rect b="b" l="l" r="r" t="t"/>
            <a:pathLst>
              <a:path extrusionOk="0" h="6608925" w="7373975">
                <a:moveTo>
                  <a:pt x="7373976" y="0"/>
                </a:moveTo>
                <a:lnTo>
                  <a:pt x="0" y="0"/>
                </a:lnTo>
                <a:lnTo>
                  <a:pt x="0" y="6608925"/>
                </a:lnTo>
                <a:lnTo>
                  <a:pt x="7373976" y="6608925"/>
                </a:lnTo>
                <a:lnTo>
                  <a:pt x="7373976" y="0"/>
                </a:lnTo>
                <a:close/>
              </a:path>
            </a:pathLst>
          </a:custGeom>
          <a:blipFill rotWithShape="1">
            <a:blip r:embed="rId14">
              <a:alphaModFix/>
            </a:blip>
            <a:stretch>
              <a:fillRect b="0" l="0" r="0" t="0"/>
            </a:stretch>
          </a:blipFill>
          <a:ln>
            <a:noFill/>
          </a:ln>
        </p:spPr>
      </p:sp>
      <p:sp>
        <p:nvSpPr>
          <p:cNvPr id="173" name="Google Shape;173;p1"/>
          <p:cNvSpPr txBox="1"/>
          <p:nvPr/>
        </p:nvSpPr>
        <p:spPr>
          <a:xfrm>
            <a:off x="6672200" y="3235724"/>
            <a:ext cx="11365800" cy="1480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9616" u="none" cap="none" strike="noStrike">
                <a:solidFill>
                  <a:srgbClr val="004AAD"/>
                </a:solidFill>
                <a:latin typeface="Dancing Script"/>
                <a:ea typeface="Dancing Script"/>
                <a:cs typeface="Dancing Script"/>
                <a:sym typeface="Dancing Script"/>
              </a:rPr>
              <a:t>Diseminare Erasmus+</a:t>
            </a:r>
            <a:endParaRPr b="1" sz="1300">
              <a:latin typeface="Dancing Script"/>
              <a:ea typeface="Dancing Script"/>
              <a:cs typeface="Dancing Script"/>
              <a:sym typeface="Dancing Script"/>
            </a:endParaRPr>
          </a:p>
        </p:txBody>
      </p:sp>
      <p:grpSp>
        <p:nvGrpSpPr>
          <p:cNvPr id="174" name="Google Shape;174;p1"/>
          <p:cNvGrpSpPr/>
          <p:nvPr/>
        </p:nvGrpSpPr>
        <p:grpSpPr>
          <a:xfrm>
            <a:off x="9568645" y="0"/>
            <a:ext cx="5572800" cy="3569400"/>
            <a:chOff x="0" y="0"/>
            <a:chExt cx="7430400" cy="4759200"/>
          </a:xfrm>
        </p:grpSpPr>
        <p:sp>
          <p:nvSpPr>
            <p:cNvPr id="175" name="Google Shape;175;p1"/>
            <p:cNvSpPr/>
            <p:nvPr/>
          </p:nvSpPr>
          <p:spPr>
            <a:xfrm rot="-3733672">
              <a:off x="1953604" y="617930"/>
              <a:ext cx="3523339" cy="3523339"/>
            </a:xfrm>
            <a:custGeom>
              <a:rect b="b" l="l" r="r" t="t"/>
              <a:pathLst>
                <a:path extrusionOk="0" h="3523339" w="3523339">
                  <a:moveTo>
                    <a:pt x="0" y="0"/>
                  </a:moveTo>
                  <a:lnTo>
                    <a:pt x="3523339" y="0"/>
                  </a:lnTo>
                  <a:lnTo>
                    <a:pt x="3523339" y="3523339"/>
                  </a:lnTo>
                  <a:lnTo>
                    <a:pt x="0" y="3523339"/>
                  </a:lnTo>
                  <a:lnTo>
                    <a:pt x="0" y="0"/>
                  </a:lnTo>
                  <a:close/>
                </a:path>
              </a:pathLst>
            </a:custGeom>
            <a:blipFill rotWithShape="1">
              <a:blip r:embed="rId15">
                <a:alphaModFix/>
              </a:blip>
              <a:stretch>
                <a:fillRect b="0" l="0" r="0" t="0"/>
              </a:stretch>
            </a:blipFill>
            <a:ln>
              <a:noFill/>
            </a:ln>
          </p:spPr>
        </p:sp>
        <p:sp>
          <p:nvSpPr>
            <p:cNvPr id="176" name="Google Shape;176;p1"/>
            <p:cNvSpPr txBox="1"/>
            <p:nvPr/>
          </p:nvSpPr>
          <p:spPr>
            <a:xfrm>
              <a:off x="800374" y="3519315"/>
              <a:ext cx="5829900" cy="5745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04AAD"/>
                  </a:solidFill>
                  <a:latin typeface="Roboto"/>
                  <a:ea typeface="Roboto"/>
                  <a:cs typeface="Roboto"/>
                  <a:sym typeface="Roboto"/>
                </a:rPr>
                <a:t>„Maria Montessori” Bacău</a:t>
              </a:r>
              <a:endParaRPr/>
            </a:p>
          </p:txBody>
        </p:sp>
        <p:sp>
          <p:nvSpPr>
            <p:cNvPr id="177" name="Google Shape;177;p1"/>
            <p:cNvSpPr txBox="1"/>
            <p:nvPr/>
          </p:nvSpPr>
          <p:spPr>
            <a:xfrm>
              <a:off x="0" y="3223813"/>
              <a:ext cx="7430400" cy="4596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39" u="none" cap="none" strike="noStrike">
                  <a:solidFill>
                    <a:srgbClr val="004AAD"/>
                  </a:solidFill>
                  <a:latin typeface="Roboto"/>
                  <a:ea typeface="Roboto"/>
                  <a:cs typeface="Roboto"/>
                  <a:sym typeface="Roboto"/>
                </a:rPr>
                <a:t>Școala Gimnazială Specială</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3e4f7dd2b28_0_377"/>
          <p:cNvSpPr/>
          <p:nvPr/>
        </p:nvSpPr>
        <p:spPr>
          <a:xfrm>
            <a:off x="334929" y="340668"/>
            <a:ext cx="4332895" cy="1376064"/>
          </a:xfrm>
          <a:custGeom>
            <a:rect b="b" l="l" r="r" t="t"/>
            <a:pathLst>
              <a:path extrusionOk="0" h="1376064" w="4332895">
                <a:moveTo>
                  <a:pt x="0" y="0"/>
                </a:moveTo>
                <a:lnTo>
                  <a:pt x="4332895" y="0"/>
                </a:lnTo>
                <a:lnTo>
                  <a:pt x="4332895" y="1376064"/>
                </a:lnTo>
                <a:lnTo>
                  <a:pt x="0" y="1376064"/>
                </a:lnTo>
                <a:lnTo>
                  <a:pt x="0" y="0"/>
                </a:lnTo>
                <a:close/>
              </a:path>
            </a:pathLst>
          </a:custGeom>
          <a:blipFill rotWithShape="1">
            <a:blip r:embed="rId3">
              <a:alphaModFix/>
            </a:blip>
            <a:stretch>
              <a:fillRect b="0" l="0" r="0" t="0"/>
            </a:stretch>
          </a:blipFill>
          <a:ln>
            <a:noFill/>
          </a:ln>
        </p:spPr>
      </p:sp>
      <p:sp>
        <p:nvSpPr>
          <p:cNvPr id="337" name="Google Shape;337;g3e4f7dd2b28_0_377"/>
          <p:cNvSpPr/>
          <p:nvPr/>
        </p:nvSpPr>
        <p:spPr>
          <a:xfrm>
            <a:off x="12581879" y="7695100"/>
            <a:ext cx="5706121" cy="2591900"/>
          </a:xfrm>
          <a:custGeom>
            <a:rect b="b" l="l" r="r" t="t"/>
            <a:pathLst>
              <a:path extrusionOk="0" h="2591900" w="5706121">
                <a:moveTo>
                  <a:pt x="0" y="0"/>
                </a:moveTo>
                <a:lnTo>
                  <a:pt x="5706121" y="0"/>
                </a:lnTo>
                <a:lnTo>
                  <a:pt x="5706121" y="2591900"/>
                </a:lnTo>
                <a:lnTo>
                  <a:pt x="0" y="2591900"/>
                </a:lnTo>
                <a:lnTo>
                  <a:pt x="0" y="0"/>
                </a:lnTo>
                <a:close/>
              </a:path>
            </a:pathLst>
          </a:custGeom>
          <a:blipFill rotWithShape="1">
            <a:blip r:embed="rId4">
              <a:alphaModFix/>
            </a:blip>
            <a:stretch>
              <a:fillRect b="0" l="0" r="0" t="0"/>
            </a:stretch>
          </a:blipFill>
          <a:ln>
            <a:noFill/>
          </a:ln>
        </p:spPr>
      </p:sp>
      <p:sp>
        <p:nvSpPr>
          <p:cNvPr id="338" name="Google Shape;338;g3e4f7dd2b28_0_377"/>
          <p:cNvSpPr/>
          <p:nvPr/>
        </p:nvSpPr>
        <p:spPr>
          <a:xfrm>
            <a:off x="-151423" y="1716732"/>
            <a:ext cx="8624169" cy="8570268"/>
          </a:xfrm>
          <a:custGeom>
            <a:rect b="b" l="l" r="r" t="t"/>
            <a:pathLst>
              <a:path extrusionOk="0" h="8570268" w="8624169">
                <a:moveTo>
                  <a:pt x="0" y="0"/>
                </a:moveTo>
                <a:lnTo>
                  <a:pt x="8624169" y="0"/>
                </a:lnTo>
                <a:lnTo>
                  <a:pt x="8624169" y="8570268"/>
                </a:lnTo>
                <a:lnTo>
                  <a:pt x="0" y="8570268"/>
                </a:lnTo>
                <a:lnTo>
                  <a:pt x="0" y="0"/>
                </a:lnTo>
                <a:close/>
              </a:path>
            </a:pathLst>
          </a:custGeom>
          <a:blipFill rotWithShape="1">
            <a:blip r:embed="rId5">
              <a:alphaModFix/>
            </a:blip>
            <a:stretch>
              <a:fillRect b="0" l="0" r="0" t="0"/>
            </a:stretch>
          </a:blipFill>
          <a:ln>
            <a:noFill/>
          </a:ln>
        </p:spPr>
      </p:sp>
      <p:sp>
        <p:nvSpPr>
          <p:cNvPr id="339" name="Google Shape;339;g3e4f7dd2b28_0_377"/>
          <p:cNvSpPr/>
          <p:nvPr/>
        </p:nvSpPr>
        <p:spPr>
          <a:xfrm>
            <a:off x="1602223" y="1716732"/>
            <a:ext cx="7156170" cy="9044133"/>
          </a:xfrm>
          <a:custGeom>
            <a:rect b="b" l="l" r="r" t="t"/>
            <a:pathLst>
              <a:path extrusionOk="0" h="9044133" w="7156170">
                <a:moveTo>
                  <a:pt x="0" y="0"/>
                </a:moveTo>
                <a:lnTo>
                  <a:pt x="7156170" y="0"/>
                </a:lnTo>
                <a:lnTo>
                  <a:pt x="7156170" y="9044133"/>
                </a:lnTo>
                <a:lnTo>
                  <a:pt x="0" y="9044133"/>
                </a:lnTo>
                <a:lnTo>
                  <a:pt x="0" y="0"/>
                </a:lnTo>
                <a:close/>
              </a:path>
            </a:pathLst>
          </a:custGeom>
          <a:blipFill rotWithShape="1">
            <a:blip r:embed="rId6">
              <a:alphaModFix/>
            </a:blip>
            <a:stretch>
              <a:fillRect b="0" l="0" r="0" t="0"/>
            </a:stretch>
          </a:blipFill>
          <a:ln>
            <a:noFill/>
          </a:ln>
        </p:spPr>
      </p:sp>
      <p:pic>
        <p:nvPicPr>
          <p:cNvPr id="340" name="Google Shape;340;g3e4f7dd2b28_0_377"/>
          <p:cNvPicPr preferRelativeResize="0"/>
          <p:nvPr/>
        </p:nvPicPr>
        <p:blipFill rotWithShape="1">
          <a:blip r:embed="rId7">
            <a:alphaModFix/>
          </a:blip>
          <a:srcRect b="0" l="0" r="0" t="0"/>
          <a:stretch/>
        </p:blipFill>
        <p:spPr>
          <a:xfrm>
            <a:off x="2295636" y="1851660"/>
            <a:ext cx="1008274" cy="2468880"/>
          </a:xfrm>
          <a:prstGeom prst="rect">
            <a:avLst/>
          </a:prstGeom>
          <a:noFill/>
          <a:ln>
            <a:noFill/>
          </a:ln>
        </p:spPr>
      </p:pic>
      <p:sp>
        <p:nvSpPr>
          <p:cNvPr id="341" name="Google Shape;341;g3e4f7dd2b28_0_377"/>
          <p:cNvSpPr/>
          <p:nvPr/>
        </p:nvSpPr>
        <p:spPr>
          <a:xfrm>
            <a:off x="3301865" y="3086100"/>
            <a:ext cx="4515259" cy="725078"/>
          </a:xfrm>
          <a:custGeom>
            <a:rect b="b" l="l" r="r" t="t"/>
            <a:pathLst>
              <a:path extrusionOk="0" h="725078" w="4515259">
                <a:moveTo>
                  <a:pt x="0" y="0"/>
                </a:moveTo>
                <a:lnTo>
                  <a:pt x="4515259" y="0"/>
                </a:lnTo>
                <a:lnTo>
                  <a:pt x="4515259" y="725078"/>
                </a:lnTo>
                <a:lnTo>
                  <a:pt x="0" y="725078"/>
                </a:lnTo>
                <a:lnTo>
                  <a:pt x="0" y="0"/>
                </a:lnTo>
                <a:close/>
              </a:path>
            </a:pathLst>
          </a:custGeom>
          <a:blipFill rotWithShape="1">
            <a:blip r:embed="rId8">
              <a:alphaModFix/>
            </a:blip>
            <a:stretch>
              <a:fillRect b="0" l="0" r="0" t="0"/>
            </a:stretch>
          </a:blipFill>
          <a:ln>
            <a:noFill/>
          </a:ln>
        </p:spPr>
      </p:sp>
      <p:sp>
        <p:nvSpPr>
          <p:cNvPr id="342" name="Google Shape;342;g3e4f7dd2b28_0_377"/>
          <p:cNvSpPr/>
          <p:nvPr/>
        </p:nvSpPr>
        <p:spPr>
          <a:xfrm>
            <a:off x="4534565" y="6238798"/>
            <a:ext cx="1291486" cy="1278172"/>
          </a:xfrm>
          <a:custGeom>
            <a:rect b="b" l="l" r="r" t="t"/>
            <a:pathLst>
              <a:path extrusionOk="0" h="1278172" w="1291486">
                <a:moveTo>
                  <a:pt x="0" y="0"/>
                </a:moveTo>
                <a:lnTo>
                  <a:pt x="1291486" y="0"/>
                </a:lnTo>
                <a:lnTo>
                  <a:pt x="1291486" y="1278172"/>
                </a:lnTo>
                <a:lnTo>
                  <a:pt x="0" y="1278172"/>
                </a:lnTo>
                <a:lnTo>
                  <a:pt x="0" y="0"/>
                </a:lnTo>
                <a:close/>
              </a:path>
            </a:pathLst>
          </a:custGeom>
          <a:blipFill rotWithShape="1">
            <a:blip r:embed="rId9">
              <a:alphaModFix/>
            </a:blip>
            <a:stretch>
              <a:fillRect b="0" l="0" r="0" t="0"/>
            </a:stretch>
          </a:blipFill>
          <a:ln>
            <a:noFill/>
          </a:ln>
        </p:spPr>
      </p:sp>
      <p:sp>
        <p:nvSpPr>
          <p:cNvPr id="343" name="Google Shape;343;g3e4f7dd2b28_0_377"/>
          <p:cNvSpPr/>
          <p:nvPr/>
        </p:nvSpPr>
        <p:spPr>
          <a:xfrm>
            <a:off x="8472746" y="1712559"/>
            <a:ext cx="7541767" cy="5004991"/>
          </a:xfrm>
          <a:custGeom>
            <a:rect b="b" l="l" r="r" t="t"/>
            <a:pathLst>
              <a:path extrusionOk="0" h="5004991" w="7541767">
                <a:moveTo>
                  <a:pt x="0" y="0"/>
                </a:moveTo>
                <a:lnTo>
                  <a:pt x="7541767" y="0"/>
                </a:lnTo>
                <a:lnTo>
                  <a:pt x="7541767" y="5004991"/>
                </a:lnTo>
                <a:lnTo>
                  <a:pt x="0" y="5004991"/>
                </a:lnTo>
                <a:lnTo>
                  <a:pt x="0" y="0"/>
                </a:lnTo>
                <a:close/>
              </a:path>
            </a:pathLst>
          </a:custGeom>
          <a:blipFill rotWithShape="1">
            <a:blip r:embed="rId10">
              <a:alphaModFix/>
            </a:blip>
            <a:stretch>
              <a:fillRect b="0" l="0" r="0" t="0"/>
            </a:stretch>
          </a:blipFill>
          <a:ln>
            <a:noFill/>
          </a:ln>
        </p:spPr>
      </p:sp>
      <p:sp>
        <p:nvSpPr>
          <p:cNvPr id="344" name="Google Shape;344;g3e4f7dd2b28_0_377"/>
          <p:cNvSpPr/>
          <p:nvPr/>
        </p:nvSpPr>
        <p:spPr>
          <a:xfrm>
            <a:off x="8758393" y="4853551"/>
            <a:ext cx="3485236" cy="2296630"/>
          </a:xfrm>
          <a:custGeom>
            <a:rect b="b" l="l" r="r" t="t"/>
            <a:pathLst>
              <a:path extrusionOk="0" h="2296630" w="3485236">
                <a:moveTo>
                  <a:pt x="0" y="0"/>
                </a:moveTo>
                <a:lnTo>
                  <a:pt x="3485237" y="0"/>
                </a:lnTo>
                <a:lnTo>
                  <a:pt x="3485237" y="2296630"/>
                </a:lnTo>
                <a:lnTo>
                  <a:pt x="0" y="2296630"/>
                </a:lnTo>
                <a:lnTo>
                  <a:pt x="0" y="0"/>
                </a:lnTo>
                <a:close/>
              </a:path>
            </a:pathLst>
          </a:custGeom>
          <a:blipFill rotWithShape="1">
            <a:blip r:embed="rId11">
              <a:alphaModFix/>
            </a:blip>
            <a:stretch>
              <a:fillRect b="0" l="0" r="0" t="0"/>
            </a:stretch>
          </a:blipFill>
          <a:ln>
            <a:noFill/>
          </a:ln>
        </p:spPr>
      </p:sp>
      <p:sp>
        <p:nvSpPr>
          <p:cNvPr id="345" name="Google Shape;345;g3e4f7dd2b28_0_377"/>
          <p:cNvSpPr/>
          <p:nvPr/>
        </p:nvSpPr>
        <p:spPr>
          <a:xfrm>
            <a:off x="12529380" y="4950754"/>
            <a:ext cx="3200956" cy="2136742"/>
          </a:xfrm>
          <a:custGeom>
            <a:rect b="b" l="l" r="r" t="t"/>
            <a:pathLst>
              <a:path extrusionOk="0" h="2136742" w="3200956">
                <a:moveTo>
                  <a:pt x="0" y="0"/>
                </a:moveTo>
                <a:lnTo>
                  <a:pt x="3200955" y="0"/>
                </a:lnTo>
                <a:lnTo>
                  <a:pt x="3200955" y="2136742"/>
                </a:lnTo>
                <a:lnTo>
                  <a:pt x="0" y="2136742"/>
                </a:lnTo>
                <a:lnTo>
                  <a:pt x="0" y="0"/>
                </a:lnTo>
                <a:close/>
              </a:path>
            </a:pathLst>
          </a:custGeom>
          <a:blipFill rotWithShape="1">
            <a:blip r:embed="rId12">
              <a:alphaModFix/>
            </a:blip>
            <a:stretch>
              <a:fillRect b="0" l="0" r="0" t="0"/>
            </a:stretch>
          </a:blipFill>
          <a:ln>
            <a:noFill/>
          </a:ln>
        </p:spPr>
      </p:sp>
      <p:sp>
        <p:nvSpPr>
          <p:cNvPr id="346" name="Google Shape;346;g3e4f7dd2b28_0_377"/>
          <p:cNvSpPr/>
          <p:nvPr/>
        </p:nvSpPr>
        <p:spPr>
          <a:xfrm>
            <a:off x="8780278" y="7445456"/>
            <a:ext cx="3494069" cy="1707628"/>
          </a:xfrm>
          <a:custGeom>
            <a:rect b="b" l="l" r="r" t="t"/>
            <a:pathLst>
              <a:path extrusionOk="0" h="1707628" w="3494069">
                <a:moveTo>
                  <a:pt x="0" y="0"/>
                </a:moveTo>
                <a:lnTo>
                  <a:pt x="3494069" y="0"/>
                </a:lnTo>
                <a:lnTo>
                  <a:pt x="3494069" y="1707628"/>
                </a:lnTo>
                <a:lnTo>
                  <a:pt x="0" y="1707628"/>
                </a:lnTo>
                <a:lnTo>
                  <a:pt x="0" y="0"/>
                </a:lnTo>
                <a:close/>
              </a:path>
            </a:pathLst>
          </a:custGeom>
          <a:blipFill rotWithShape="1">
            <a:blip r:embed="rId13">
              <a:alphaModFix/>
            </a:blip>
            <a:stretch>
              <a:fillRect b="0" l="0" r="0" t="0"/>
            </a:stretch>
          </a:blipFill>
          <a:ln>
            <a:noFill/>
          </a:ln>
        </p:spPr>
      </p:sp>
      <p:sp>
        <p:nvSpPr>
          <p:cNvPr id="347" name="Google Shape;347;g3e4f7dd2b28_0_377"/>
          <p:cNvSpPr txBox="1"/>
          <p:nvPr/>
        </p:nvSpPr>
        <p:spPr>
          <a:xfrm>
            <a:off x="5784858" y="971550"/>
            <a:ext cx="122391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600" u="none" cap="none" strike="noStrike">
                <a:solidFill>
                  <a:srgbClr val="000000"/>
                </a:solidFill>
                <a:latin typeface="Arial"/>
                <a:ea typeface="Arial"/>
                <a:cs typeface="Arial"/>
                <a:sym typeface="Arial"/>
              </a:rPr>
              <a:t>🌿 Culture connects us. Nature inspires us. Together we protect our heritage!</a:t>
            </a:r>
            <a:endParaRPr/>
          </a:p>
        </p:txBody>
      </p:sp>
      <p:sp>
        <p:nvSpPr>
          <p:cNvPr id="348" name="Google Shape;348;g3e4f7dd2b28_0_377"/>
          <p:cNvSpPr txBox="1"/>
          <p:nvPr/>
        </p:nvSpPr>
        <p:spPr>
          <a:xfrm>
            <a:off x="2256411" y="4186479"/>
            <a:ext cx="5560800" cy="245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000000"/>
                </a:solidFill>
                <a:latin typeface="Arial"/>
                <a:ea typeface="Arial"/>
                <a:cs typeface="Arial"/>
                <a:sym typeface="Arial"/>
              </a:rPr>
              <a:t>          Pe parcursul  proiectului, elevii vor cerceta și prezenta patrimoniul cultural și natural local folosind instrumente digitale moderne. Vor crea postere, videoclipuri, expoziții online și prezentări interactive, colaborând cu parteneri din alte țări. Activitățile vor evidenția modul în care patrimoniul unește oamenii și contribuie la o identitate globală comună.</a:t>
            </a:r>
            <a:endParaRPr/>
          </a:p>
        </p:txBody>
      </p:sp>
      <p:sp>
        <p:nvSpPr>
          <p:cNvPr id="349" name="Google Shape;349;g3e4f7dd2b28_0_377"/>
          <p:cNvSpPr txBox="1"/>
          <p:nvPr/>
        </p:nvSpPr>
        <p:spPr>
          <a:xfrm>
            <a:off x="2160047" y="7438283"/>
            <a:ext cx="5657100" cy="249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000000"/>
                </a:solidFill>
                <a:latin typeface="Arial"/>
                <a:ea typeface="Arial"/>
                <a:cs typeface="Arial"/>
                <a:sym typeface="Arial"/>
              </a:rPr>
              <a:t>🎯 Obiective</a:t>
            </a:r>
            <a:endParaRPr/>
          </a:p>
          <a:p>
            <a:pPr indent="-161930" lvl="1" marL="323860" marR="0" rtl="0" algn="l">
              <a:lnSpc>
                <a:spcPct val="14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Arial"/>
                <a:ea typeface="Arial"/>
                <a:cs typeface="Arial"/>
                <a:sym typeface="Arial"/>
              </a:rPr>
              <a:t>Promovarea valorilor UNESCO și a patrimoniului cultural și natural</a:t>
            </a:r>
            <a:endParaRPr/>
          </a:p>
          <a:p>
            <a:pPr indent="-161930" lvl="1" marL="323860" marR="0" rtl="0" algn="l">
              <a:lnSpc>
                <a:spcPct val="14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Arial"/>
                <a:ea typeface="Arial"/>
                <a:cs typeface="Arial"/>
                <a:sym typeface="Arial"/>
              </a:rPr>
              <a:t>Dezvoltarea respectului pentru diversitate culturală și mediu</a:t>
            </a:r>
            <a:endParaRPr/>
          </a:p>
          <a:p>
            <a:pPr indent="-161930" lvl="1" marL="323860" marR="0" rtl="0" algn="l">
              <a:lnSpc>
                <a:spcPct val="14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Arial"/>
                <a:ea typeface="Arial"/>
                <a:cs typeface="Arial"/>
                <a:sym typeface="Arial"/>
              </a:rPr>
              <a:t>Îmbunătățirea competențelor digitale prin utilizarea instrumentelor online</a:t>
            </a:r>
            <a:endParaRPr/>
          </a:p>
          <a:p>
            <a:pPr indent="-161930" lvl="1" marL="323860" marR="0" rtl="0" algn="l">
              <a:lnSpc>
                <a:spcPct val="14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Arial"/>
                <a:ea typeface="Arial"/>
                <a:cs typeface="Arial"/>
                <a:sym typeface="Arial"/>
              </a:rPr>
              <a:t>Încurajarea colaborării internaționale între elevi și profesori</a:t>
            </a:r>
            <a:endParaRPr/>
          </a:p>
          <a:p>
            <a:pPr indent="-161930" lvl="1" marL="323860" marR="0" rtl="0" algn="l">
              <a:lnSpc>
                <a:spcPct val="14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Arial"/>
                <a:ea typeface="Arial"/>
                <a:cs typeface="Arial"/>
                <a:sym typeface="Arial"/>
              </a:rPr>
              <a:t>Formarea elevilor ca „ambasadori ai patrimoniului”</a:t>
            </a:r>
            <a:endParaRPr/>
          </a:p>
        </p:txBody>
      </p:sp>
      <p:sp>
        <p:nvSpPr>
          <p:cNvPr id="350" name="Google Shape;350;g3e4f7dd2b28_0_377"/>
          <p:cNvSpPr txBox="1"/>
          <p:nvPr/>
        </p:nvSpPr>
        <p:spPr>
          <a:xfrm>
            <a:off x="8979174" y="1917949"/>
            <a:ext cx="6528900" cy="36066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 Participanți</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România – Secondary School No. 7, Galați</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România – Maria Montessori Secondary Special School, Bacău</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Grecia – 8th Primary School of Orestiada</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Turcia – Mersinli Ş.A.U Secondary School</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Turcia – Mersinli Şehit Ahmet Uludağ Secondary School</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Bosnia și Herțegovina – Prva osnovna škola, Ilidža, Sarajevo</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Italia – I.C.S. Calì Linguaglossa (CT)</a:t>
            </a:r>
            <a:endParaRPr/>
          </a:p>
          <a:p>
            <a:pPr indent="0" lvl="0" marL="0" marR="0" rtl="0" algn="just">
              <a:lnSpc>
                <a:spcPct val="139988"/>
              </a:lnSpc>
              <a:spcBef>
                <a:spcPts val="0"/>
              </a:spcBef>
              <a:spcAft>
                <a:spcPts val="0"/>
              </a:spcAft>
              <a:buNone/>
            </a:pPr>
            <a:r>
              <a:rPr b="0" i="0" lang="en-US" sz="1723" u="none" cap="none" strike="noStrike">
                <a:solidFill>
                  <a:srgbClr val="000000"/>
                </a:solidFill>
                <a:latin typeface="Arial"/>
                <a:ea typeface="Arial"/>
                <a:cs typeface="Arial"/>
                <a:sym typeface="Arial"/>
              </a:rPr>
              <a:t>Italia – I.C. Tempesta, Lecce</a:t>
            </a:r>
            <a:endParaRPr/>
          </a:p>
          <a:p>
            <a:pPr indent="0" lvl="0" marL="0" marR="0" rtl="0" algn="l">
              <a:lnSpc>
                <a:spcPct val="139988"/>
              </a:lnSpc>
              <a:spcBef>
                <a:spcPts val="0"/>
              </a:spcBef>
              <a:spcAft>
                <a:spcPts val="0"/>
              </a:spcAft>
              <a:buNone/>
            </a:pPr>
            <a:r>
              <a:t/>
            </a:r>
            <a:endParaRPr b="0" i="0" sz="1723"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e4f7dd2b28_0_47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9111" l="0" r="0" t="-39111"/>
            </a:stretch>
          </a:blipFill>
          <a:ln>
            <a:noFill/>
          </a:ln>
        </p:spPr>
      </p:sp>
      <p:sp>
        <p:nvSpPr>
          <p:cNvPr id="183" name="Google Shape;183;g3e4f7dd2b28_0_470"/>
          <p:cNvSpPr/>
          <p:nvPr/>
        </p:nvSpPr>
        <p:spPr>
          <a:xfrm>
            <a:off x="-1230037" y="-1162654"/>
            <a:ext cx="13521295" cy="11712821"/>
          </a:xfrm>
          <a:custGeom>
            <a:rect b="b" l="l" r="r" t="t"/>
            <a:pathLst>
              <a:path extrusionOk="0" h="11712821" w="13521295">
                <a:moveTo>
                  <a:pt x="0" y="0"/>
                </a:moveTo>
                <a:lnTo>
                  <a:pt x="13521294" y="0"/>
                </a:lnTo>
                <a:lnTo>
                  <a:pt x="13521294" y="11712822"/>
                </a:lnTo>
                <a:lnTo>
                  <a:pt x="0" y="11712822"/>
                </a:lnTo>
                <a:lnTo>
                  <a:pt x="0" y="0"/>
                </a:lnTo>
                <a:close/>
              </a:path>
            </a:pathLst>
          </a:custGeom>
          <a:blipFill rotWithShape="1">
            <a:blip r:embed="rId4">
              <a:alphaModFix/>
            </a:blip>
            <a:stretch>
              <a:fillRect b="0" l="0" r="0" t="0"/>
            </a:stretch>
          </a:blipFill>
          <a:ln>
            <a:noFill/>
          </a:ln>
        </p:spPr>
      </p:sp>
      <p:sp>
        <p:nvSpPr>
          <p:cNvPr id="184" name="Google Shape;184;g3e4f7dd2b28_0_470"/>
          <p:cNvSpPr/>
          <p:nvPr/>
        </p:nvSpPr>
        <p:spPr>
          <a:xfrm>
            <a:off x="556850" y="220180"/>
            <a:ext cx="6883188" cy="10066820"/>
          </a:xfrm>
          <a:custGeom>
            <a:rect b="b" l="l" r="r" t="t"/>
            <a:pathLst>
              <a:path extrusionOk="0" h="10066820" w="6883188">
                <a:moveTo>
                  <a:pt x="0" y="0"/>
                </a:moveTo>
                <a:lnTo>
                  <a:pt x="6883188" y="0"/>
                </a:lnTo>
                <a:lnTo>
                  <a:pt x="6883188" y="10066820"/>
                </a:lnTo>
                <a:lnTo>
                  <a:pt x="0" y="10066820"/>
                </a:lnTo>
                <a:lnTo>
                  <a:pt x="0" y="0"/>
                </a:lnTo>
                <a:close/>
              </a:path>
            </a:pathLst>
          </a:custGeom>
          <a:blipFill rotWithShape="1">
            <a:blip r:embed="rId5">
              <a:alphaModFix/>
            </a:blip>
            <a:stretch>
              <a:fillRect b="0" l="0" r="0" t="0"/>
            </a:stretch>
          </a:blipFill>
          <a:ln>
            <a:noFill/>
          </a:ln>
        </p:spPr>
      </p:sp>
      <p:sp>
        <p:nvSpPr>
          <p:cNvPr id="185" name="Google Shape;185;g3e4f7dd2b28_0_470"/>
          <p:cNvSpPr/>
          <p:nvPr/>
        </p:nvSpPr>
        <p:spPr>
          <a:xfrm>
            <a:off x="12184884" y="3"/>
            <a:ext cx="3910432" cy="2216397"/>
          </a:xfrm>
          <a:custGeom>
            <a:rect b="b" l="l" r="r" t="t"/>
            <a:pathLst>
              <a:path extrusionOk="0" h="1809304" w="3890977">
                <a:moveTo>
                  <a:pt x="0" y="0"/>
                </a:moveTo>
                <a:lnTo>
                  <a:pt x="3890977" y="0"/>
                </a:lnTo>
                <a:lnTo>
                  <a:pt x="3890977" y="1809305"/>
                </a:lnTo>
                <a:lnTo>
                  <a:pt x="0" y="1809305"/>
                </a:lnTo>
                <a:lnTo>
                  <a:pt x="0" y="0"/>
                </a:lnTo>
                <a:close/>
              </a:path>
            </a:pathLst>
          </a:custGeom>
          <a:blipFill rotWithShape="1">
            <a:blip r:embed="rId6">
              <a:alphaModFix/>
            </a:blip>
            <a:stretch>
              <a:fillRect b="0" l="0" r="0" t="0"/>
            </a:stretch>
          </a:blipFill>
          <a:ln>
            <a:noFill/>
          </a:ln>
        </p:spPr>
      </p:sp>
      <p:sp>
        <p:nvSpPr>
          <p:cNvPr id="186" name="Google Shape;186;g3e4f7dd2b28_0_470"/>
          <p:cNvSpPr/>
          <p:nvPr/>
        </p:nvSpPr>
        <p:spPr>
          <a:xfrm>
            <a:off x="1134555" y="7846964"/>
            <a:ext cx="5728177" cy="1913745"/>
          </a:xfrm>
          <a:custGeom>
            <a:rect b="b" l="l" r="r" t="t"/>
            <a:pathLst>
              <a:path extrusionOk="0" h="1913745" w="5728177">
                <a:moveTo>
                  <a:pt x="0" y="0"/>
                </a:moveTo>
                <a:lnTo>
                  <a:pt x="5728176" y="0"/>
                </a:lnTo>
                <a:lnTo>
                  <a:pt x="5728176" y="1913745"/>
                </a:lnTo>
                <a:lnTo>
                  <a:pt x="0" y="1913745"/>
                </a:lnTo>
                <a:lnTo>
                  <a:pt x="0" y="0"/>
                </a:lnTo>
                <a:close/>
              </a:path>
            </a:pathLst>
          </a:custGeom>
          <a:blipFill rotWithShape="1">
            <a:blip r:embed="rId7">
              <a:alphaModFix/>
            </a:blip>
            <a:stretch>
              <a:fillRect b="-9940" l="0" r="0" t="0"/>
            </a:stretch>
          </a:blipFill>
          <a:ln>
            <a:noFill/>
          </a:ln>
        </p:spPr>
      </p:sp>
      <p:sp>
        <p:nvSpPr>
          <p:cNvPr id="187" name="Google Shape;187;g3e4f7dd2b28_0_470"/>
          <p:cNvSpPr/>
          <p:nvPr/>
        </p:nvSpPr>
        <p:spPr>
          <a:xfrm>
            <a:off x="1134555" y="2038688"/>
            <a:ext cx="3033833" cy="904652"/>
          </a:xfrm>
          <a:custGeom>
            <a:rect b="b" l="l" r="r" t="t"/>
            <a:pathLst>
              <a:path extrusionOk="0" h="904652" w="3033833">
                <a:moveTo>
                  <a:pt x="0" y="0"/>
                </a:moveTo>
                <a:lnTo>
                  <a:pt x="3033833" y="0"/>
                </a:lnTo>
                <a:lnTo>
                  <a:pt x="3033833" y="904652"/>
                </a:lnTo>
                <a:lnTo>
                  <a:pt x="0" y="904652"/>
                </a:lnTo>
                <a:lnTo>
                  <a:pt x="0" y="0"/>
                </a:lnTo>
                <a:close/>
              </a:path>
            </a:pathLst>
          </a:custGeom>
          <a:blipFill rotWithShape="1">
            <a:blip r:embed="rId8">
              <a:alphaModFix/>
            </a:blip>
            <a:stretch>
              <a:fillRect b="0" l="0" r="0" t="0"/>
            </a:stretch>
          </a:blipFill>
          <a:ln>
            <a:noFill/>
          </a:ln>
        </p:spPr>
      </p:sp>
      <p:sp>
        <p:nvSpPr>
          <p:cNvPr id="188" name="Google Shape;188;g3e4f7dd2b28_0_470"/>
          <p:cNvSpPr/>
          <p:nvPr/>
        </p:nvSpPr>
        <p:spPr>
          <a:xfrm>
            <a:off x="7571397" y="3270365"/>
            <a:ext cx="3908203" cy="4616639"/>
          </a:xfrm>
          <a:custGeom>
            <a:rect b="b" l="l" r="r" t="t"/>
            <a:pathLst>
              <a:path extrusionOk="0" h="4616639" w="3908203">
                <a:moveTo>
                  <a:pt x="0" y="0"/>
                </a:moveTo>
                <a:lnTo>
                  <a:pt x="3908203" y="0"/>
                </a:lnTo>
                <a:lnTo>
                  <a:pt x="3908203" y="4616639"/>
                </a:lnTo>
                <a:lnTo>
                  <a:pt x="0" y="4616639"/>
                </a:lnTo>
                <a:lnTo>
                  <a:pt x="0" y="0"/>
                </a:lnTo>
                <a:close/>
              </a:path>
            </a:pathLst>
          </a:custGeom>
          <a:blipFill rotWithShape="1">
            <a:blip r:embed="rId9">
              <a:alphaModFix/>
            </a:blip>
            <a:stretch>
              <a:fillRect b="0" l="0" r="0" t="0"/>
            </a:stretch>
          </a:blipFill>
          <a:ln>
            <a:noFill/>
          </a:ln>
        </p:spPr>
      </p:sp>
      <p:sp>
        <p:nvSpPr>
          <p:cNvPr id="189" name="Google Shape;189;g3e4f7dd2b28_0_470"/>
          <p:cNvSpPr txBox="1"/>
          <p:nvPr/>
        </p:nvSpPr>
        <p:spPr>
          <a:xfrm>
            <a:off x="1028899" y="2895715"/>
            <a:ext cx="5939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000000"/>
                </a:solidFill>
                <a:latin typeface="Arial"/>
                <a:ea typeface="Arial"/>
                <a:cs typeface="Arial"/>
                <a:sym typeface="Arial"/>
              </a:rPr>
              <a:t>Abordări moderne în educația incluzivă înTretja Osnovna Šola Slovenj Gradec</a:t>
            </a:r>
            <a:endParaRPr/>
          </a:p>
        </p:txBody>
      </p:sp>
      <p:sp>
        <p:nvSpPr>
          <p:cNvPr id="190" name="Google Shape;190;g3e4f7dd2b28_0_470"/>
          <p:cNvSpPr txBox="1"/>
          <p:nvPr/>
        </p:nvSpPr>
        <p:spPr>
          <a:xfrm>
            <a:off x="1134555" y="3911905"/>
            <a:ext cx="5728200" cy="2216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Arial"/>
                <a:ea typeface="Arial"/>
                <a:cs typeface="Arial"/>
                <a:sym typeface="Arial"/>
              </a:rPr>
              <a:t>        Mobilitatea desfășurată în cadrul proiectului Erasmus+ 2025-1-RO01-KA121-SCH-000325112 a reprezentat o experiență educațională complexă, desfășurată sub forma unei activități de tip mobilitate de grup cu elevi cu cerințe educaționale speciale (CES) severe și moderate, realizată în Slovenia.</a:t>
            </a:r>
            <a:endParaRPr/>
          </a:p>
        </p:txBody>
      </p:sp>
      <p:sp>
        <p:nvSpPr>
          <p:cNvPr id="191" name="Google Shape;191;g3e4f7dd2b28_0_470"/>
          <p:cNvSpPr txBox="1"/>
          <p:nvPr/>
        </p:nvSpPr>
        <p:spPr>
          <a:xfrm>
            <a:off x="12291257" y="5215490"/>
            <a:ext cx="5058300" cy="3158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Arial"/>
                <a:ea typeface="Arial"/>
                <a:cs typeface="Arial"/>
                <a:sym typeface="Arial"/>
              </a:rPr>
              <a:t>Activitățile desfășurate în cadrul mobilității Erasmus+  au fost bazate pe metode interactive și multisenzoriale, participanții fiind implicați activ în exerciții practice, ateliere creative, activități sportive și de reciclare. Atmosfera deschisă și colaborativă a încurajat comunicarea, integrarea și exprimarea liberă a fiecărui participant.</a:t>
            </a:r>
            <a:endParaRPr/>
          </a:p>
        </p:txBody>
      </p:sp>
      <p:pic>
        <p:nvPicPr>
          <p:cNvPr id="192" name="Google Shape;192;g3e4f7dd2b28_0_470"/>
          <p:cNvPicPr preferRelativeResize="0"/>
          <p:nvPr/>
        </p:nvPicPr>
        <p:blipFill>
          <a:blip r:embed="rId10">
            <a:alphaModFix/>
          </a:blip>
          <a:stretch>
            <a:fillRect/>
          </a:stretch>
        </p:blipFill>
        <p:spPr>
          <a:xfrm>
            <a:off x="11610950" y="2299245"/>
            <a:ext cx="5058299" cy="28477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99C1"/>
        </a:solidFill>
      </p:bgPr>
    </p:bg>
    <p:spTree>
      <p:nvGrpSpPr>
        <p:cNvPr id="196" name="Shape 196"/>
        <p:cNvGrpSpPr/>
        <p:nvPr/>
      </p:nvGrpSpPr>
      <p:grpSpPr>
        <a:xfrm>
          <a:off x="0" y="0"/>
          <a:ext cx="0" cy="0"/>
          <a:chOff x="0" y="0"/>
          <a:chExt cx="0" cy="0"/>
        </a:xfrm>
      </p:grpSpPr>
      <p:sp>
        <p:nvSpPr>
          <p:cNvPr id="197" name="Google Shape;197;g3ed06c676bb_1_0"/>
          <p:cNvSpPr/>
          <p:nvPr/>
        </p:nvSpPr>
        <p:spPr>
          <a:xfrm>
            <a:off x="0" y="0"/>
            <a:ext cx="5227623" cy="1558813"/>
          </a:xfrm>
          <a:custGeom>
            <a:rect b="b" l="l" r="r" t="t"/>
            <a:pathLst>
              <a:path extrusionOk="0" h="1558813" w="5227623">
                <a:moveTo>
                  <a:pt x="0" y="0"/>
                </a:moveTo>
                <a:lnTo>
                  <a:pt x="5227623" y="0"/>
                </a:lnTo>
                <a:lnTo>
                  <a:pt x="5227623" y="1558813"/>
                </a:lnTo>
                <a:lnTo>
                  <a:pt x="0" y="1558813"/>
                </a:lnTo>
                <a:lnTo>
                  <a:pt x="0" y="0"/>
                </a:lnTo>
                <a:close/>
              </a:path>
            </a:pathLst>
          </a:custGeom>
          <a:blipFill rotWithShape="1">
            <a:blip r:embed="rId3">
              <a:alphaModFix/>
            </a:blip>
            <a:stretch>
              <a:fillRect b="0" l="0" r="0" t="0"/>
            </a:stretch>
          </a:blipFill>
          <a:ln>
            <a:noFill/>
          </a:ln>
        </p:spPr>
      </p:sp>
      <p:sp>
        <p:nvSpPr>
          <p:cNvPr id="198" name="Google Shape;198;g3ed06c676bb_1_0"/>
          <p:cNvSpPr/>
          <p:nvPr/>
        </p:nvSpPr>
        <p:spPr>
          <a:xfrm rot="5400000">
            <a:off x="14208202" y="1154788"/>
            <a:ext cx="4438194" cy="2945347"/>
          </a:xfrm>
          <a:custGeom>
            <a:rect b="b" l="l" r="r" t="t"/>
            <a:pathLst>
              <a:path extrusionOk="0" h="2945347" w="4438194">
                <a:moveTo>
                  <a:pt x="0" y="0"/>
                </a:moveTo>
                <a:lnTo>
                  <a:pt x="4438194" y="0"/>
                </a:lnTo>
                <a:lnTo>
                  <a:pt x="4438194" y="2945347"/>
                </a:lnTo>
                <a:lnTo>
                  <a:pt x="0" y="2945347"/>
                </a:lnTo>
                <a:lnTo>
                  <a:pt x="0" y="0"/>
                </a:lnTo>
                <a:close/>
              </a:path>
            </a:pathLst>
          </a:custGeom>
          <a:blipFill rotWithShape="1">
            <a:blip r:embed="rId4">
              <a:alphaModFix/>
            </a:blip>
            <a:stretch>
              <a:fillRect b="0" l="0" r="0" t="0"/>
            </a:stretch>
          </a:blipFill>
          <a:ln>
            <a:noFill/>
          </a:ln>
        </p:spPr>
      </p:sp>
      <p:sp>
        <p:nvSpPr>
          <p:cNvPr id="199" name="Google Shape;199;g3ed06c676bb_1_0"/>
          <p:cNvSpPr/>
          <p:nvPr/>
        </p:nvSpPr>
        <p:spPr>
          <a:xfrm>
            <a:off x="15140140" y="779407"/>
            <a:ext cx="2574317" cy="3583346"/>
          </a:xfrm>
          <a:custGeom>
            <a:rect b="b" l="l" r="r" t="t"/>
            <a:pathLst>
              <a:path extrusionOk="0" h="3583346" w="2574317">
                <a:moveTo>
                  <a:pt x="0" y="0"/>
                </a:moveTo>
                <a:lnTo>
                  <a:pt x="2574317" y="0"/>
                </a:lnTo>
                <a:lnTo>
                  <a:pt x="2574317" y="3583346"/>
                </a:lnTo>
                <a:lnTo>
                  <a:pt x="0" y="3583346"/>
                </a:lnTo>
                <a:lnTo>
                  <a:pt x="0" y="0"/>
                </a:lnTo>
                <a:close/>
              </a:path>
            </a:pathLst>
          </a:custGeom>
          <a:blipFill rotWithShape="1">
            <a:blip r:embed="rId5">
              <a:alphaModFix/>
            </a:blip>
            <a:stretch>
              <a:fillRect b="0" l="0" r="0" t="0"/>
            </a:stretch>
          </a:blipFill>
          <a:ln>
            <a:noFill/>
          </a:ln>
        </p:spPr>
      </p:sp>
      <p:sp>
        <p:nvSpPr>
          <p:cNvPr id="200" name="Google Shape;200;g3ed06c676bb_1_0"/>
          <p:cNvSpPr/>
          <p:nvPr/>
        </p:nvSpPr>
        <p:spPr>
          <a:xfrm>
            <a:off x="5825140" y="1558813"/>
            <a:ext cx="6216151" cy="6426472"/>
          </a:xfrm>
          <a:custGeom>
            <a:rect b="b" l="l" r="r" t="t"/>
            <a:pathLst>
              <a:path extrusionOk="0" h="6426472" w="6216151">
                <a:moveTo>
                  <a:pt x="0" y="0"/>
                </a:moveTo>
                <a:lnTo>
                  <a:pt x="6216151" y="0"/>
                </a:lnTo>
                <a:lnTo>
                  <a:pt x="6216151" y="6426472"/>
                </a:lnTo>
                <a:lnTo>
                  <a:pt x="0" y="6426472"/>
                </a:lnTo>
                <a:lnTo>
                  <a:pt x="0" y="0"/>
                </a:lnTo>
                <a:close/>
              </a:path>
            </a:pathLst>
          </a:custGeom>
          <a:blipFill rotWithShape="1">
            <a:blip r:embed="rId6">
              <a:alphaModFix/>
            </a:blip>
            <a:stretch>
              <a:fillRect b="0" l="0" r="0" t="0"/>
            </a:stretch>
          </a:blipFill>
          <a:ln>
            <a:noFill/>
          </a:ln>
        </p:spPr>
      </p:sp>
      <p:sp>
        <p:nvSpPr>
          <p:cNvPr id="201" name="Google Shape;201;g3ed06c676bb_1_0"/>
          <p:cNvSpPr/>
          <p:nvPr/>
        </p:nvSpPr>
        <p:spPr>
          <a:xfrm>
            <a:off x="236332" y="6873225"/>
            <a:ext cx="2786130" cy="3277435"/>
          </a:xfrm>
          <a:custGeom>
            <a:rect b="b" l="l" r="r" t="t"/>
            <a:pathLst>
              <a:path extrusionOk="0" h="3277435" w="2786130">
                <a:moveTo>
                  <a:pt x="0" y="0"/>
                </a:moveTo>
                <a:lnTo>
                  <a:pt x="2786131" y="0"/>
                </a:lnTo>
                <a:lnTo>
                  <a:pt x="2786131" y="3277434"/>
                </a:lnTo>
                <a:lnTo>
                  <a:pt x="0" y="3277434"/>
                </a:lnTo>
                <a:lnTo>
                  <a:pt x="0" y="0"/>
                </a:lnTo>
                <a:close/>
              </a:path>
            </a:pathLst>
          </a:custGeom>
          <a:blipFill rotWithShape="1">
            <a:blip r:embed="rId7">
              <a:alphaModFix/>
            </a:blip>
            <a:stretch>
              <a:fillRect b="0" l="0" r="0" t="0"/>
            </a:stretch>
          </a:blipFill>
          <a:ln>
            <a:noFill/>
          </a:ln>
        </p:spPr>
      </p:sp>
      <p:sp>
        <p:nvSpPr>
          <p:cNvPr id="202" name="Google Shape;202;g3ed06c676bb_1_0"/>
          <p:cNvSpPr/>
          <p:nvPr/>
        </p:nvSpPr>
        <p:spPr>
          <a:xfrm>
            <a:off x="3317405" y="6869366"/>
            <a:ext cx="2212792" cy="3240707"/>
          </a:xfrm>
          <a:custGeom>
            <a:rect b="b" l="l" r="r" t="t"/>
            <a:pathLst>
              <a:path extrusionOk="0" h="3240707" w="2212792">
                <a:moveTo>
                  <a:pt x="0" y="0"/>
                </a:moveTo>
                <a:lnTo>
                  <a:pt x="2212793" y="0"/>
                </a:lnTo>
                <a:lnTo>
                  <a:pt x="2212793" y="3240707"/>
                </a:lnTo>
                <a:lnTo>
                  <a:pt x="0" y="3240707"/>
                </a:lnTo>
                <a:lnTo>
                  <a:pt x="0" y="0"/>
                </a:lnTo>
                <a:close/>
              </a:path>
            </a:pathLst>
          </a:custGeom>
          <a:blipFill rotWithShape="1">
            <a:blip r:embed="rId8">
              <a:alphaModFix/>
            </a:blip>
            <a:stretch>
              <a:fillRect b="-5670" l="0" r="0" t="-10159"/>
            </a:stretch>
          </a:blipFill>
          <a:ln>
            <a:noFill/>
          </a:ln>
        </p:spPr>
      </p:sp>
      <p:sp>
        <p:nvSpPr>
          <p:cNvPr id="203" name="Google Shape;203;g3ed06c676bb_1_0"/>
          <p:cNvSpPr txBox="1"/>
          <p:nvPr/>
        </p:nvSpPr>
        <p:spPr>
          <a:xfrm>
            <a:off x="5227623" y="130869"/>
            <a:ext cx="84381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Arial"/>
                <a:ea typeface="Arial"/>
                <a:cs typeface="Arial"/>
                <a:sym typeface="Arial"/>
              </a:rPr>
              <a:t> Erasmus+ 2025-1-RO01-KA121-SCH-000325112 </a:t>
            </a:r>
            <a:endParaRPr/>
          </a:p>
        </p:txBody>
      </p:sp>
      <p:sp>
        <p:nvSpPr>
          <p:cNvPr id="204" name="Google Shape;204;g3ed06c676bb_1_0"/>
          <p:cNvSpPr txBox="1"/>
          <p:nvPr/>
        </p:nvSpPr>
        <p:spPr>
          <a:xfrm>
            <a:off x="5375838" y="722257"/>
            <a:ext cx="51441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Arial"/>
                <a:ea typeface="Arial"/>
                <a:cs typeface="Arial"/>
                <a:sym typeface="Arial"/>
              </a:rPr>
              <a:t>Job shadowing-MARTIE 2026</a:t>
            </a:r>
            <a:endParaRPr/>
          </a:p>
        </p:txBody>
      </p:sp>
      <p:sp>
        <p:nvSpPr>
          <p:cNvPr id="205" name="Google Shape;205;g3ed06c676bb_1_0"/>
          <p:cNvSpPr txBox="1"/>
          <p:nvPr/>
        </p:nvSpPr>
        <p:spPr>
          <a:xfrm>
            <a:off x="334929" y="1667447"/>
            <a:ext cx="5375100" cy="5079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Arial"/>
                <a:ea typeface="Arial"/>
                <a:cs typeface="Arial"/>
                <a:sym typeface="Arial"/>
              </a:rPr>
              <a:t>Componenta de tip job shadowing a reprezentat una dintre cele mai valoroase părți ale mobilității, oferind oportunitatea de a observa direct modul de organizare al activităților educaționale și terapeutice desfășurate în cadrul </a:t>
            </a:r>
            <a:r>
              <a:rPr b="1" i="0" lang="en-US" sz="2200" u="none" cap="none" strike="noStrike">
                <a:solidFill>
                  <a:srgbClr val="000000"/>
                </a:solidFill>
                <a:latin typeface="Arial"/>
                <a:ea typeface="Arial"/>
                <a:cs typeface="Arial"/>
                <a:sym typeface="Arial"/>
              </a:rPr>
              <a:t>Tretja Osnovna Šola Slovenj Gradec</a:t>
            </a:r>
            <a:r>
              <a:rPr b="0" i="0" lang="en-US" sz="2200" u="none" cap="none" strike="noStrike">
                <a:solidFill>
                  <a:srgbClr val="000000"/>
                </a:solidFill>
                <a:latin typeface="Arial"/>
                <a:ea typeface="Arial"/>
                <a:cs typeface="Arial"/>
                <a:sym typeface="Arial"/>
              </a:rPr>
              <a:t>. Participarea la activitățile zilnice ale specialiștilor și cadrelor didactice a permis înțelegerea modului în care </a:t>
            </a:r>
            <a:r>
              <a:rPr b="0" i="1" lang="en-US" sz="2200" u="none" cap="none" strike="noStrike">
                <a:solidFill>
                  <a:srgbClr val="000000"/>
                </a:solidFill>
                <a:latin typeface="Sansita"/>
                <a:ea typeface="Sansita"/>
                <a:cs typeface="Sansita"/>
                <a:sym typeface="Sansita"/>
              </a:rPr>
              <a:t>strategiile educaționale</a:t>
            </a:r>
            <a:r>
              <a:rPr b="0" i="0" lang="en-US" sz="2200" u="none" cap="none" strike="noStrike">
                <a:solidFill>
                  <a:srgbClr val="000000"/>
                </a:solidFill>
                <a:latin typeface="Arial"/>
                <a:ea typeface="Arial"/>
                <a:cs typeface="Arial"/>
                <a:sym typeface="Arial"/>
              </a:rPr>
              <a:t> sunt adaptate permanent în funcție de </a:t>
            </a:r>
            <a:r>
              <a:rPr b="0" i="1" lang="en-US" sz="2200" u="none" cap="none" strike="noStrike">
                <a:solidFill>
                  <a:srgbClr val="000000"/>
                </a:solidFill>
                <a:latin typeface="Sansita"/>
                <a:ea typeface="Sansita"/>
                <a:cs typeface="Sansita"/>
                <a:sym typeface="Sansita"/>
              </a:rPr>
              <a:t>nevoile fiecărui elev</a:t>
            </a:r>
            <a:r>
              <a:rPr b="0" i="0" lang="en-US" sz="2200" u="none" cap="none" strike="noStrike">
                <a:solidFill>
                  <a:srgbClr val="000000"/>
                </a:solidFill>
                <a:latin typeface="Arial"/>
                <a:ea typeface="Arial"/>
                <a:cs typeface="Arial"/>
                <a:sym typeface="Arial"/>
              </a:rPr>
              <a:t>.</a:t>
            </a:r>
            <a:endParaRPr/>
          </a:p>
        </p:txBody>
      </p:sp>
      <p:sp>
        <p:nvSpPr>
          <p:cNvPr id="206" name="Google Shape;206;g3ed06c676bb_1_0"/>
          <p:cNvSpPr txBox="1"/>
          <p:nvPr/>
        </p:nvSpPr>
        <p:spPr>
          <a:xfrm>
            <a:off x="12156435" y="4960859"/>
            <a:ext cx="5967300" cy="464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Arial"/>
                <a:ea typeface="Arial"/>
                <a:cs typeface="Arial"/>
                <a:sym typeface="Arial"/>
              </a:rPr>
              <a:t>E</a:t>
            </a:r>
            <a:r>
              <a:rPr b="0" i="0" lang="en-US" sz="2200" u="none" cap="none" strike="noStrike">
                <a:solidFill>
                  <a:srgbClr val="000000"/>
                </a:solidFill>
                <a:latin typeface="Arial"/>
                <a:ea typeface="Arial"/>
                <a:cs typeface="Arial"/>
                <a:sym typeface="Arial"/>
              </a:rPr>
              <a:t>xperiența de job shadowing a facilitat totodată schimbul de bune practici între profesioniști din domeniul educației speciale și a oferit perspective noi asupra integrării </a:t>
            </a:r>
            <a:r>
              <a:rPr b="0" i="1" lang="en-US" sz="2200" u="none" cap="none" strike="noStrike">
                <a:solidFill>
                  <a:srgbClr val="000000"/>
                </a:solidFill>
                <a:latin typeface="Sansita"/>
                <a:ea typeface="Sansita"/>
                <a:cs typeface="Sansita"/>
                <a:sym typeface="Sansita"/>
              </a:rPr>
              <a:t>principiilor incluziunii și educației verzi</a:t>
            </a:r>
            <a:r>
              <a:rPr b="0" i="0" lang="en-US" sz="2200" u="none" cap="none" strike="noStrike">
                <a:solidFill>
                  <a:srgbClr val="000000"/>
                </a:solidFill>
                <a:latin typeface="Arial"/>
                <a:ea typeface="Arial"/>
                <a:cs typeface="Arial"/>
                <a:sym typeface="Arial"/>
              </a:rPr>
              <a:t> în activitățile școlare de zi cu zi. Observarea directă a acestor practici a contribuit la dezvoltarea profesională a participanților și la identificarea unor metode ce pot fi adaptate și valorificate ulterior în activitatea educațională proprie.</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e4f7dd2b28_0_0"/>
          <p:cNvSpPr/>
          <p:nvPr/>
        </p:nvSpPr>
        <p:spPr>
          <a:xfrm flipH="1" rot="10800000">
            <a:off x="0" y="-3687"/>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0" l="-830" r="-13350" t="-1418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g3e4f7dd2b28_0_0"/>
          <p:cNvSpPr txBox="1"/>
          <p:nvPr/>
        </p:nvSpPr>
        <p:spPr>
          <a:xfrm>
            <a:off x="677405" y="421439"/>
            <a:ext cx="16791600" cy="960600"/>
          </a:xfrm>
          <a:prstGeom prst="rect">
            <a:avLst/>
          </a:prstGeom>
          <a:noFill/>
          <a:ln>
            <a:noFill/>
          </a:ln>
        </p:spPr>
        <p:txBody>
          <a:bodyPr anchorCtr="0" anchor="t" bIns="0" lIns="0" spcFirstLastPara="1" rIns="0" wrap="square" tIns="0">
            <a:spAutoFit/>
          </a:bodyPr>
          <a:lstStyle/>
          <a:p>
            <a:pPr indent="0" lvl="0" marL="0" marR="0" rtl="0" algn="ctr">
              <a:lnSpc>
                <a:spcPct val="113988"/>
              </a:lnSpc>
              <a:spcBef>
                <a:spcPts val="0"/>
              </a:spcBef>
              <a:spcAft>
                <a:spcPts val="0"/>
              </a:spcAft>
              <a:buNone/>
            </a:pPr>
            <a:r>
              <a:rPr lang="en-US" sz="6241">
                <a:solidFill>
                  <a:srgbClr val="C63333"/>
                </a:solidFill>
                <a:latin typeface="Dancing Script"/>
                <a:ea typeface="Dancing Script"/>
                <a:cs typeface="Dancing Script"/>
                <a:sym typeface="Dancing Script"/>
              </a:rPr>
              <a:t> </a:t>
            </a:r>
            <a:r>
              <a:rPr lang="en-US" sz="6241">
                <a:solidFill>
                  <a:srgbClr val="538CD5"/>
                </a:solidFill>
                <a:latin typeface="Dancing Script"/>
                <a:ea typeface="Dancing Script"/>
                <a:cs typeface="Dancing Script"/>
                <a:sym typeface="Dancing Script"/>
              </a:rPr>
              <a:t>Cursuri  </a:t>
            </a:r>
            <a:endParaRPr/>
          </a:p>
        </p:txBody>
      </p:sp>
      <p:sp>
        <p:nvSpPr>
          <p:cNvPr id="213" name="Google Shape;213;g3e4f7dd2b28_0_0"/>
          <p:cNvSpPr txBox="1"/>
          <p:nvPr/>
        </p:nvSpPr>
        <p:spPr>
          <a:xfrm>
            <a:off x="1840594" y="1270531"/>
            <a:ext cx="13959000" cy="25860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Spania, Valencia</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30 martie – 04 aprilie 2026</a:t>
            </a:r>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Europass Teacher Academy</a:t>
            </a:r>
            <a:endParaRPr sz="2800">
              <a:solidFill>
                <a:schemeClr val="dk1"/>
              </a:solidFill>
              <a:latin typeface="Arial"/>
              <a:ea typeface="Arial"/>
              <a:cs typeface="Arial"/>
              <a:sym typeface="Arial"/>
            </a:endParaRPr>
          </a:p>
          <a:p>
            <a:pPr indent="0" lvl="0" marL="0" marR="0" rtl="0" algn="just">
              <a:spcBef>
                <a:spcPts val="0"/>
              </a:spcBef>
              <a:spcAft>
                <a:spcPts val="0"/>
              </a:spcAft>
              <a:buNone/>
            </a:pPr>
            <a:r>
              <a:rPr lang="en-US" sz="2800">
                <a:solidFill>
                  <a:schemeClr val="dk1"/>
                </a:solidFill>
                <a:latin typeface="Arial"/>
                <a:ea typeface="Arial"/>
                <a:cs typeface="Arial"/>
                <a:sym typeface="Arial"/>
              </a:rPr>
              <a:t>„SEL in the Digital Age: Leveraging AI for Student Well-being and Success</a:t>
            </a:r>
            <a:r>
              <a:rPr lang="en-US" sz="2800">
                <a:solidFill>
                  <a:schemeClr val="dk1"/>
                </a:solidFill>
                <a:latin typeface="Calibri"/>
                <a:ea typeface="Calibri"/>
                <a:cs typeface="Calibri"/>
                <a:sym typeface="Calibri"/>
              </a:rPr>
              <a:t>”</a:t>
            </a:r>
            <a:endParaRPr/>
          </a:p>
          <a:p>
            <a:pPr indent="0" lvl="0" marL="0" marR="0" rtl="0" algn="just">
              <a:spcBef>
                <a:spcPts val="0"/>
              </a:spcBef>
              <a:spcAft>
                <a:spcPts val="0"/>
              </a:spcAft>
              <a:buNone/>
            </a:pPr>
            <a:r>
              <a:rPr lang="en-US" sz="2800">
                <a:solidFill>
                  <a:schemeClr val="dk1"/>
                </a:solidFill>
                <a:latin typeface="Arial"/>
                <a:ea typeface="Arial"/>
                <a:cs typeface="Arial"/>
                <a:sym typeface="Arial"/>
              </a:rPr>
              <a:t>,,ICT Basic Tools for Gamification and 21</a:t>
            </a:r>
            <a:r>
              <a:rPr baseline="30000" lang="en-US" sz="2800">
                <a:solidFill>
                  <a:schemeClr val="dk1"/>
                </a:solidFill>
                <a:latin typeface="Arial"/>
                <a:ea typeface="Arial"/>
                <a:cs typeface="Arial"/>
                <a:sym typeface="Arial"/>
              </a:rPr>
              <a:t>st</a:t>
            </a:r>
            <a:r>
              <a:rPr lang="en-US" sz="2800">
                <a:solidFill>
                  <a:schemeClr val="dk1"/>
                </a:solidFill>
                <a:latin typeface="Arial"/>
                <a:ea typeface="Arial"/>
                <a:cs typeface="Arial"/>
                <a:sym typeface="Arial"/>
              </a:rPr>
              <a:t> Century Skills’’</a:t>
            </a:r>
            <a:endParaRPr/>
          </a:p>
          <a:p>
            <a:pPr indent="0" lvl="0" marL="0" marR="0" rtl="0" algn="just">
              <a:spcBef>
                <a:spcPts val="0"/>
              </a:spcBef>
              <a:spcAft>
                <a:spcPts val="0"/>
              </a:spcAft>
              <a:buNone/>
            </a:pPr>
            <a:r>
              <a:rPr lang="en-US" sz="2800">
                <a:solidFill>
                  <a:schemeClr val="dk1"/>
                </a:solidFill>
                <a:latin typeface="Arial"/>
                <a:ea typeface="Arial"/>
                <a:cs typeface="Arial"/>
                <a:sym typeface="Arial"/>
              </a:rPr>
              <a:t>Țâmpu Roxana, Popa Irina, Constantin Carmen, Apostolescu Anișoara</a:t>
            </a:r>
            <a:endParaRPr/>
          </a:p>
        </p:txBody>
      </p:sp>
      <p:pic>
        <p:nvPicPr>
          <p:cNvPr id="214" name="Google Shape;214;g3e4f7dd2b28_0_0"/>
          <p:cNvPicPr preferRelativeResize="0"/>
          <p:nvPr/>
        </p:nvPicPr>
        <p:blipFill rotWithShape="1">
          <a:blip r:embed="rId4">
            <a:alphaModFix/>
          </a:blip>
          <a:srcRect b="0" l="0" r="0" t="0"/>
          <a:stretch/>
        </p:blipFill>
        <p:spPr>
          <a:xfrm rot="-630735">
            <a:off x="606701" y="4387399"/>
            <a:ext cx="3778631" cy="3608512"/>
          </a:xfrm>
          <a:prstGeom prst="rect">
            <a:avLst/>
          </a:prstGeom>
          <a:noFill/>
          <a:ln>
            <a:noFill/>
          </a:ln>
        </p:spPr>
      </p:pic>
      <p:pic>
        <p:nvPicPr>
          <p:cNvPr id="215" name="Google Shape;215;g3e4f7dd2b28_0_0"/>
          <p:cNvPicPr preferRelativeResize="0"/>
          <p:nvPr/>
        </p:nvPicPr>
        <p:blipFill rotWithShape="1">
          <a:blip r:embed="rId5">
            <a:alphaModFix/>
          </a:blip>
          <a:srcRect b="0" l="0" r="0" t="0"/>
          <a:stretch/>
        </p:blipFill>
        <p:spPr>
          <a:xfrm rot="-167753">
            <a:off x="4767564" y="4179184"/>
            <a:ext cx="4441931" cy="3583784"/>
          </a:xfrm>
          <a:prstGeom prst="rect">
            <a:avLst/>
          </a:prstGeom>
          <a:noFill/>
          <a:ln>
            <a:noFill/>
          </a:ln>
        </p:spPr>
      </p:pic>
      <p:pic>
        <p:nvPicPr>
          <p:cNvPr id="216" name="Google Shape;216;g3e4f7dd2b28_0_0"/>
          <p:cNvPicPr preferRelativeResize="0"/>
          <p:nvPr/>
        </p:nvPicPr>
        <p:blipFill rotWithShape="1">
          <a:blip r:embed="rId6">
            <a:alphaModFix/>
          </a:blip>
          <a:srcRect b="0" l="0" r="0" t="0"/>
          <a:stretch/>
        </p:blipFill>
        <p:spPr>
          <a:xfrm rot="439484">
            <a:off x="9885200" y="4025438"/>
            <a:ext cx="2957584" cy="4644643"/>
          </a:xfrm>
          <a:prstGeom prst="rect">
            <a:avLst/>
          </a:prstGeom>
          <a:noFill/>
          <a:ln>
            <a:noFill/>
          </a:ln>
        </p:spPr>
      </p:pic>
      <p:pic>
        <p:nvPicPr>
          <p:cNvPr id="217" name="Google Shape;217;g3e4f7dd2b28_0_0"/>
          <p:cNvPicPr preferRelativeResize="0"/>
          <p:nvPr/>
        </p:nvPicPr>
        <p:blipFill rotWithShape="1">
          <a:blip r:embed="rId7">
            <a:alphaModFix/>
          </a:blip>
          <a:srcRect b="0" l="0" r="0" t="0"/>
          <a:stretch/>
        </p:blipFill>
        <p:spPr>
          <a:xfrm rot="-204049">
            <a:off x="13447668" y="4195701"/>
            <a:ext cx="4236896" cy="3346060"/>
          </a:xfrm>
          <a:prstGeom prst="rect">
            <a:avLst/>
          </a:prstGeom>
          <a:noFill/>
          <a:ln>
            <a:noFill/>
          </a:ln>
        </p:spPr>
      </p:pic>
      <p:sp>
        <p:nvSpPr>
          <p:cNvPr id="218" name="Google Shape;218;g3e4f7dd2b28_0_0"/>
          <p:cNvSpPr txBox="1"/>
          <p:nvPr/>
        </p:nvSpPr>
        <p:spPr>
          <a:xfrm>
            <a:off x="1042219" y="8742979"/>
            <a:ext cx="16713300" cy="11544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300">
                <a:solidFill>
                  <a:schemeClr val="dk1"/>
                </a:solidFill>
                <a:latin typeface="Arial"/>
                <a:ea typeface="Arial"/>
                <a:cs typeface="Arial"/>
                <a:sym typeface="Arial"/>
              </a:rPr>
              <a:t>🔍 Pe parcursul acestei săptămâni, participanții au explorat:  relația dintre inteligența artificială și învățarea socio-emoțională, utilizarea platformelor digitale și a instrumentelor AI în educație, proiectarea unor planuri personalizate pentru implementarea SEL la clasă, dezvoltarea competențelor emoționale ale elevilor, strategii de empatie, colaborare și rezolvarea conflictelor.</a:t>
            </a:r>
            <a:endParaRPr sz="23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0" l="-829" r="-13350" t="-14180"/>
            </a:stretch>
          </a:blipFill>
          <a:ln>
            <a:noFill/>
          </a:ln>
        </p:spPr>
      </p:sp>
      <p:grpSp>
        <p:nvGrpSpPr>
          <p:cNvPr id="224" name="Google Shape;224;p2"/>
          <p:cNvGrpSpPr/>
          <p:nvPr/>
        </p:nvGrpSpPr>
        <p:grpSpPr>
          <a:xfrm rot="-502065">
            <a:off x="665662" y="3658229"/>
            <a:ext cx="3714562" cy="4314381"/>
            <a:chOff x="0" y="0"/>
            <a:chExt cx="5466080" cy="6348730"/>
          </a:xfrm>
        </p:grpSpPr>
        <p:sp>
          <p:nvSpPr>
            <p:cNvPr id="225" name="Google Shape;225;p2"/>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b="-19444" l="0" r="0" t="-1944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2"/>
          <p:cNvGrpSpPr/>
          <p:nvPr/>
        </p:nvGrpSpPr>
        <p:grpSpPr>
          <a:xfrm rot="293738">
            <a:off x="5200204" y="3561543"/>
            <a:ext cx="3714562" cy="4314381"/>
            <a:chOff x="0" y="0"/>
            <a:chExt cx="5466080" cy="6348730"/>
          </a:xfrm>
        </p:grpSpPr>
        <p:sp>
          <p:nvSpPr>
            <p:cNvPr id="230" name="Google Shape;230;p2"/>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b="0" l="-14001" r="-13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2"/>
          <p:cNvGrpSpPr/>
          <p:nvPr/>
        </p:nvGrpSpPr>
        <p:grpSpPr>
          <a:xfrm>
            <a:off x="9554987" y="3822497"/>
            <a:ext cx="3714562" cy="4314381"/>
            <a:chOff x="0" y="0"/>
            <a:chExt cx="5466080" cy="6348730"/>
          </a:xfrm>
        </p:grpSpPr>
        <p:sp>
          <p:nvSpPr>
            <p:cNvPr id="235" name="Google Shape;235;p2"/>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b="-19444" l="0" r="0" t="-1944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2"/>
          <p:cNvGrpSpPr/>
          <p:nvPr/>
        </p:nvGrpSpPr>
        <p:grpSpPr>
          <a:xfrm rot="498207">
            <a:off x="13909869" y="4083458"/>
            <a:ext cx="3714562" cy="4314381"/>
            <a:chOff x="0" y="0"/>
            <a:chExt cx="5466080" cy="6348730"/>
          </a:xfrm>
        </p:grpSpPr>
        <p:sp>
          <p:nvSpPr>
            <p:cNvPr id="240" name="Google Shape;240;p2"/>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b="0" l="-14076" r="-1407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2"/>
          <p:cNvSpPr txBox="1"/>
          <p:nvPr/>
        </p:nvSpPr>
        <p:spPr>
          <a:xfrm>
            <a:off x="696242" y="1066800"/>
            <a:ext cx="16791692" cy="1155122"/>
          </a:xfrm>
          <a:prstGeom prst="rect">
            <a:avLst/>
          </a:prstGeom>
          <a:noFill/>
          <a:ln>
            <a:noFill/>
          </a:ln>
        </p:spPr>
        <p:txBody>
          <a:bodyPr anchorCtr="0" anchor="t" bIns="0" lIns="0" spcFirstLastPara="1" rIns="0" wrap="square" tIns="0">
            <a:spAutoFit/>
          </a:bodyPr>
          <a:lstStyle/>
          <a:p>
            <a:pPr indent="0" lvl="0" marL="0" marR="0" rtl="0" algn="ctr">
              <a:lnSpc>
                <a:spcPct val="114005"/>
              </a:lnSpc>
              <a:spcBef>
                <a:spcPts val="0"/>
              </a:spcBef>
              <a:spcAft>
                <a:spcPts val="0"/>
              </a:spcAft>
              <a:buNone/>
            </a:pPr>
            <a:r>
              <a:rPr b="0" i="0" lang="en-US" sz="7840" u="none" cap="none" strike="noStrike">
                <a:solidFill>
                  <a:srgbClr val="C63333"/>
                </a:solidFill>
                <a:latin typeface="Dancing Script"/>
                <a:ea typeface="Dancing Script"/>
                <a:cs typeface="Dancing Script"/>
                <a:sym typeface="Dancing Script"/>
              </a:rPr>
              <a:t>Mobilitate cu elevi în Serbia</a:t>
            </a:r>
            <a:endParaRPr/>
          </a:p>
        </p:txBody>
      </p:sp>
      <p:sp>
        <p:nvSpPr>
          <p:cNvPr id="245" name="Google Shape;245;p2"/>
          <p:cNvSpPr txBox="1"/>
          <p:nvPr/>
        </p:nvSpPr>
        <p:spPr>
          <a:xfrm>
            <a:off x="2112644" y="2155247"/>
            <a:ext cx="13959000" cy="115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744" u="none" cap="none" strike="noStrike">
                <a:solidFill>
                  <a:srgbClr val="000000"/>
                </a:solidFill>
                <a:latin typeface="Lora"/>
                <a:ea typeface="Lora"/>
                <a:cs typeface="Lora"/>
                <a:sym typeface="Lora"/>
              </a:rPr>
              <a:t>7 elevi însoțiți de 3 cadre didactice, Belgrad, Serbia </a:t>
            </a:r>
            <a:endParaRPr b="0" i="0" sz="3744" u="none" cap="none" strike="noStrike">
              <a:solidFill>
                <a:srgbClr val="000000"/>
              </a:solidFill>
              <a:latin typeface="Lora"/>
              <a:ea typeface="Lora"/>
              <a:cs typeface="Lora"/>
              <a:sym typeface="Lora"/>
            </a:endParaRPr>
          </a:p>
          <a:p>
            <a:pPr indent="0" lvl="0" marL="0" marR="0" rtl="0" algn="ctr">
              <a:lnSpc>
                <a:spcPct val="100000"/>
              </a:lnSpc>
              <a:spcBef>
                <a:spcPts val="0"/>
              </a:spcBef>
              <a:spcAft>
                <a:spcPts val="0"/>
              </a:spcAft>
              <a:buNone/>
            </a:pPr>
            <a:r>
              <a:rPr lang="en-US" sz="3744">
                <a:latin typeface="Lora"/>
                <a:ea typeface="Lora"/>
                <a:cs typeface="Lora"/>
                <a:sym typeface="Lora"/>
              </a:rPr>
              <a:t>20-24 aprilie 2026</a:t>
            </a:r>
            <a:endParaRPr sz="3744">
              <a:latin typeface="Lora"/>
              <a:ea typeface="Lora"/>
              <a:cs typeface="Lora"/>
              <a:sym typeface="Lora"/>
            </a:endParaRPr>
          </a:p>
        </p:txBody>
      </p:sp>
      <p:sp>
        <p:nvSpPr>
          <p:cNvPr id="246" name="Google Shape;246;p2"/>
          <p:cNvSpPr txBox="1"/>
          <p:nvPr/>
        </p:nvSpPr>
        <p:spPr>
          <a:xfrm>
            <a:off x="2164556" y="8766937"/>
            <a:ext cx="13958888" cy="628787"/>
          </a:xfrm>
          <a:prstGeom prst="rect">
            <a:avLst/>
          </a:prstGeom>
          <a:noFill/>
          <a:ln>
            <a:noFill/>
          </a:ln>
        </p:spPr>
        <p:txBody>
          <a:bodyPr anchorCtr="0" anchor="t" bIns="0" lIns="0" spcFirstLastPara="1" rIns="0" wrap="square" tIns="0">
            <a:spAutoFit/>
          </a:bodyPr>
          <a:lstStyle/>
          <a:p>
            <a:pPr indent="0" lvl="0" marL="0" marR="0" rtl="0" algn="ctr">
              <a:lnSpc>
                <a:spcPct val="140048"/>
              </a:lnSpc>
              <a:spcBef>
                <a:spcPts val="0"/>
              </a:spcBef>
              <a:spcAft>
                <a:spcPts val="0"/>
              </a:spcAft>
              <a:buNone/>
            </a:pPr>
            <a:r>
              <a:rPr b="0" i="0" lang="en-US" sz="3744" u="none" cap="none" strike="noStrike">
                <a:solidFill>
                  <a:srgbClr val="000000"/>
                </a:solidFill>
                <a:latin typeface="Lora"/>
                <a:ea typeface="Lora"/>
                <a:cs typeface="Lora"/>
                <a:sym typeface="Lora"/>
              </a:rPr>
              <a:t>Prof. Trif Raluca, Prof. Vraciu Adriana, Prof. Eghet Oana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0" l="-829" r="-13350" t="-14180"/>
            </a:stretch>
          </a:blipFill>
          <a:ln>
            <a:noFill/>
          </a:ln>
        </p:spPr>
      </p:sp>
      <p:grpSp>
        <p:nvGrpSpPr>
          <p:cNvPr id="252" name="Google Shape;252;p3"/>
          <p:cNvGrpSpPr/>
          <p:nvPr/>
        </p:nvGrpSpPr>
        <p:grpSpPr>
          <a:xfrm rot="-502065">
            <a:off x="665662" y="3658229"/>
            <a:ext cx="3714562" cy="4314381"/>
            <a:chOff x="0" y="0"/>
            <a:chExt cx="5466080" cy="6348730"/>
          </a:xfrm>
        </p:grpSpPr>
        <p:sp>
          <p:nvSpPr>
            <p:cNvPr id="253" name="Google Shape;253;p3"/>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b="-4505" l="0" r="0" t="-3455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 name="Google Shape;257;p3"/>
          <p:cNvGrpSpPr/>
          <p:nvPr/>
        </p:nvGrpSpPr>
        <p:grpSpPr>
          <a:xfrm rot="293738">
            <a:off x="5200204" y="3561543"/>
            <a:ext cx="3714562" cy="4314381"/>
            <a:chOff x="0" y="0"/>
            <a:chExt cx="5466080" cy="6348730"/>
          </a:xfrm>
        </p:grpSpPr>
        <p:sp>
          <p:nvSpPr>
            <p:cNvPr id="258" name="Google Shape;258;p3"/>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5">
                <a:alphaModFix/>
              </a:blip>
              <a:stretch>
                <a:fillRect b="0" l="-14076" r="-1407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 name="Google Shape;262;p3"/>
          <p:cNvGrpSpPr/>
          <p:nvPr/>
        </p:nvGrpSpPr>
        <p:grpSpPr>
          <a:xfrm>
            <a:off x="9554987" y="3822497"/>
            <a:ext cx="3714562" cy="4314381"/>
            <a:chOff x="0" y="0"/>
            <a:chExt cx="5466080" cy="6348730"/>
          </a:xfrm>
        </p:grpSpPr>
        <p:sp>
          <p:nvSpPr>
            <p:cNvPr id="263" name="Google Shape;263;p3"/>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b="0" l="-14076" r="-1407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3"/>
          <p:cNvGrpSpPr/>
          <p:nvPr/>
        </p:nvGrpSpPr>
        <p:grpSpPr>
          <a:xfrm rot="498207">
            <a:off x="13909869" y="4083458"/>
            <a:ext cx="3714562" cy="4314381"/>
            <a:chOff x="0" y="0"/>
            <a:chExt cx="5466080" cy="6348730"/>
          </a:xfrm>
        </p:grpSpPr>
        <p:sp>
          <p:nvSpPr>
            <p:cNvPr id="268" name="Google Shape;268;p3"/>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7">
                <a:alphaModFix/>
              </a:blip>
              <a:stretch>
                <a:fillRect b="-19527" l="0" r="0" t="-1952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3"/>
          <p:cNvSpPr txBox="1"/>
          <p:nvPr/>
        </p:nvSpPr>
        <p:spPr>
          <a:xfrm>
            <a:off x="748154" y="779650"/>
            <a:ext cx="16791600" cy="1206900"/>
          </a:xfrm>
          <a:prstGeom prst="rect">
            <a:avLst/>
          </a:prstGeom>
          <a:noFill/>
          <a:ln>
            <a:noFill/>
          </a:ln>
        </p:spPr>
        <p:txBody>
          <a:bodyPr anchorCtr="0" anchor="t" bIns="0" lIns="0" spcFirstLastPara="1" rIns="0" wrap="square" tIns="0">
            <a:spAutoFit/>
          </a:bodyPr>
          <a:lstStyle/>
          <a:p>
            <a:pPr indent="0" lvl="0" marL="0" marR="0" rtl="0" algn="ctr">
              <a:lnSpc>
                <a:spcPct val="114005"/>
              </a:lnSpc>
              <a:spcBef>
                <a:spcPts val="0"/>
              </a:spcBef>
              <a:spcAft>
                <a:spcPts val="0"/>
              </a:spcAft>
              <a:buNone/>
            </a:pPr>
            <a:r>
              <a:rPr b="0" i="0" lang="en-US" sz="7840" u="none" cap="none" strike="noStrike">
                <a:solidFill>
                  <a:srgbClr val="C63333"/>
                </a:solidFill>
                <a:latin typeface="Dancing Script"/>
                <a:ea typeface="Dancing Script"/>
                <a:cs typeface="Dancing Script"/>
                <a:sym typeface="Dancing Script"/>
              </a:rPr>
              <a:t>Mobilitate de tip job shadowing în Serbia</a:t>
            </a:r>
            <a:endParaRPr/>
          </a:p>
        </p:txBody>
      </p:sp>
      <p:sp>
        <p:nvSpPr>
          <p:cNvPr id="273" name="Google Shape;273;p3"/>
          <p:cNvSpPr txBox="1"/>
          <p:nvPr/>
        </p:nvSpPr>
        <p:spPr>
          <a:xfrm>
            <a:off x="1951892" y="2155247"/>
            <a:ext cx="13959000" cy="115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744" u="none" cap="none" strike="noStrike">
                <a:solidFill>
                  <a:srgbClr val="000000"/>
                </a:solidFill>
                <a:latin typeface="Lora"/>
                <a:ea typeface="Lora"/>
                <a:cs typeface="Lora"/>
                <a:sym typeface="Lora"/>
              </a:rPr>
              <a:t>Prof. Tabarcea Mihaela, Belgrad Serbia</a:t>
            </a:r>
            <a:endParaRPr b="0" i="0" sz="3744" u="none" cap="none" strike="noStrike">
              <a:solidFill>
                <a:srgbClr val="000000"/>
              </a:solidFill>
              <a:latin typeface="Lora"/>
              <a:ea typeface="Lora"/>
              <a:cs typeface="Lora"/>
              <a:sym typeface="Lora"/>
            </a:endParaRPr>
          </a:p>
          <a:p>
            <a:pPr indent="0" lvl="0" marL="0" rtl="0" algn="ctr">
              <a:lnSpc>
                <a:spcPct val="100000"/>
              </a:lnSpc>
              <a:spcBef>
                <a:spcPts val="0"/>
              </a:spcBef>
              <a:spcAft>
                <a:spcPts val="0"/>
              </a:spcAft>
              <a:buClr>
                <a:schemeClr val="dk1"/>
              </a:buClr>
              <a:buFont typeface="Arial"/>
              <a:buNone/>
            </a:pPr>
            <a:r>
              <a:rPr lang="en-US" sz="3744">
                <a:solidFill>
                  <a:schemeClr val="dk1"/>
                </a:solidFill>
                <a:latin typeface="Lora"/>
                <a:ea typeface="Lora"/>
                <a:cs typeface="Lora"/>
                <a:sym typeface="Lora"/>
              </a:rPr>
              <a:t>20-24 aprilie 2026</a:t>
            </a:r>
            <a:endParaRPr b="1" sz="3744">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e4b5b9836c_0_0"/>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0" l="-830" r="-13350" t="-14180"/>
            </a:stretch>
          </a:blipFill>
          <a:ln>
            <a:noFill/>
          </a:ln>
        </p:spPr>
      </p:sp>
      <p:sp>
        <p:nvSpPr>
          <p:cNvPr id="279" name="Google Shape;279;g3e4b5b9836c_0_0"/>
          <p:cNvSpPr txBox="1"/>
          <p:nvPr/>
        </p:nvSpPr>
        <p:spPr>
          <a:xfrm>
            <a:off x="696242" y="1057275"/>
            <a:ext cx="16791600" cy="960600"/>
          </a:xfrm>
          <a:prstGeom prst="rect">
            <a:avLst/>
          </a:prstGeom>
          <a:noFill/>
          <a:ln>
            <a:noFill/>
          </a:ln>
        </p:spPr>
        <p:txBody>
          <a:bodyPr anchorCtr="0" anchor="t" bIns="0" lIns="0" spcFirstLastPara="1" rIns="0" wrap="square" tIns="0">
            <a:spAutoFit/>
          </a:bodyPr>
          <a:lstStyle/>
          <a:p>
            <a:pPr indent="0" lvl="0" marL="0" marR="0" rtl="0" algn="ctr">
              <a:lnSpc>
                <a:spcPct val="113988"/>
              </a:lnSpc>
              <a:spcBef>
                <a:spcPts val="0"/>
              </a:spcBef>
              <a:spcAft>
                <a:spcPts val="0"/>
              </a:spcAft>
              <a:buNone/>
            </a:pPr>
            <a:r>
              <a:rPr b="0" i="0" lang="en-US" sz="6241" u="none" cap="none" strike="noStrike">
                <a:solidFill>
                  <a:srgbClr val="C63333"/>
                </a:solidFill>
                <a:latin typeface="Dancing Script"/>
                <a:ea typeface="Dancing Script"/>
                <a:cs typeface="Dancing Script"/>
                <a:sym typeface="Dancing Script"/>
              </a:rPr>
              <a:t>JOB SHADOWING</a:t>
            </a:r>
            <a:endParaRPr b="0" i="0" sz="6241" u="none" cap="none" strike="noStrike">
              <a:solidFill>
                <a:srgbClr val="C63333"/>
              </a:solidFill>
              <a:latin typeface="Dancing Script"/>
              <a:ea typeface="Dancing Script"/>
              <a:cs typeface="Dancing Script"/>
              <a:sym typeface="Dancing Script"/>
            </a:endParaRPr>
          </a:p>
        </p:txBody>
      </p:sp>
      <p:sp>
        <p:nvSpPr>
          <p:cNvPr id="280" name="Google Shape;280;g3e4b5b9836c_0_0"/>
          <p:cNvSpPr txBox="1"/>
          <p:nvPr/>
        </p:nvSpPr>
        <p:spPr>
          <a:xfrm>
            <a:off x="1951892" y="2133531"/>
            <a:ext cx="13959000" cy="164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744" u="none" cap="none" strike="noStrike">
                <a:solidFill>
                  <a:srgbClr val="000000"/>
                </a:solidFill>
                <a:latin typeface="Lora"/>
                <a:ea typeface="Lora"/>
                <a:cs typeface="Lora"/>
                <a:sym typeface="Lora"/>
              </a:rPr>
              <a:t>RYBNIK, P</a:t>
            </a:r>
            <a:r>
              <a:rPr lang="en-US" sz="3744">
                <a:latin typeface="Lora"/>
                <a:ea typeface="Lora"/>
                <a:cs typeface="Lora"/>
                <a:sym typeface="Lora"/>
              </a:rPr>
              <a:t>O</a:t>
            </a:r>
            <a:r>
              <a:rPr b="0" i="0" lang="en-US" sz="3744" u="none" cap="none" strike="noStrike">
                <a:solidFill>
                  <a:srgbClr val="000000"/>
                </a:solidFill>
                <a:latin typeface="Lora"/>
                <a:ea typeface="Lora"/>
                <a:cs typeface="Lora"/>
                <a:sym typeface="Lora"/>
              </a:rPr>
              <a:t>LONIA – 18.05.2026-22.05.2026</a:t>
            </a:r>
            <a:endParaRPr/>
          </a:p>
          <a:p>
            <a:pPr indent="0" lvl="0" marL="0" marR="0" rtl="0" algn="ctr">
              <a:lnSpc>
                <a:spcPct val="100000"/>
              </a:lnSpc>
              <a:spcBef>
                <a:spcPts val="0"/>
              </a:spcBef>
              <a:spcAft>
                <a:spcPts val="0"/>
              </a:spcAft>
              <a:buNone/>
            </a:pPr>
            <a:r>
              <a:rPr b="0" i="0" lang="en-US" sz="3200" u="none" cap="none" strike="noStrike">
                <a:solidFill>
                  <a:srgbClr val="000000"/>
                </a:solidFill>
                <a:latin typeface="Lora"/>
                <a:ea typeface="Lora"/>
                <a:cs typeface="Lora"/>
                <a:sym typeface="Lora"/>
              </a:rPr>
              <a:t>Prof. Ciuraru Clementina; Prof. Zaharia Mihaela; Prof. Spiridon Roxana</a:t>
            </a:r>
            <a:endParaRPr/>
          </a:p>
          <a:p>
            <a:pPr indent="0" lvl="0" marL="0" marR="0" rtl="0" algn="ctr">
              <a:lnSpc>
                <a:spcPct val="140010"/>
              </a:lnSpc>
              <a:spcBef>
                <a:spcPts val="0"/>
              </a:spcBef>
              <a:spcAft>
                <a:spcPts val="0"/>
              </a:spcAft>
              <a:buNone/>
            </a:pPr>
            <a:r>
              <a:t/>
            </a:r>
            <a:endParaRPr b="0" i="0" sz="3744" u="none" cap="none" strike="noStrike">
              <a:solidFill>
                <a:srgbClr val="000000"/>
              </a:solidFill>
              <a:latin typeface="Lora"/>
              <a:ea typeface="Lora"/>
              <a:cs typeface="Lora"/>
              <a:sym typeface="Lora"/>
            </a:endParaRPr>
          </a:p>
        </p:txBody>
      </p:sp>
      <p:pic>
        <p:nvPicPr>
          <p:cNvPr descr="1.jpg" id="281" name="Google Shape;281;g3e4b5b9836c_0_0"/>
          <p:cNvPicPr preferRelativeResize="0"/>
          <p:nvPr/>
        </p:nvPicPr>
        <p:blipFill rotWithShape="1">
          <a:blip r:embed="rId4">
            <a:alphaModFix/>
          </a:blip>
          <a:srcRect b="0" l="0" r="0" t="0"/>
          <a:stretch/>
        </p:blipFill>
        <p:spPr>
          <a:xfrm rot="-302894">
            <a:off x="475469" y="3706280"/>
            <a:ext cx="3882877" cy="4050253"/>
          </a:xfrm>
          <a:prstGeom prst="rect">
            <a:avLst/>
          </a:prstGeom>
          <a:noFill/>
          <a:ln>
            <a:noFill/>
          </a:ln>
        </p:spPr>
      </p:pic>
      <p:pic>
        <p:nvPicPr>
          <p:cNvPr descr="2.jpg" id="282" name="Google Shape;282;g3e4b5b9836c_0_0"/>
          <p:cNvPicPr preferRelativeResize="0"/>
          <p:nvPr/>
        </p:nvPicPr>
        <p:blipFill rotWithShape="1">
          <a:blip r:embed="rId5">
            <a:alphaModFix/>
          </a:blip>
          <a:srcRect b="0" l="0" r="0" t="0"/>
          <a:stretch/>
        </p:blipFill>
        <p:spPr>
          <a:xfrm>
            <a:off x="5257800" y="3543300"/>
            <a:ext cx="3728141" cy="3906245"/>
          </a:xfrm>
          <a:prstGeom prst="rect">
            <a:avLst/>
          </a:prstGeom>
          <a:noFill/>
          <a:ln>
            <a:noFill/>
          </a:ln>
        </p:spPr>
      </p:pic>
      <p:pic>
        <p:nvPicPr>
          <p:cNvPr descr="33.jpg" id="283" name="Google Shape;283;g3e4b5b9836c_0_0"/>
          <p:cNvPicPr preferRelativeResize="0"/>
          <p:nvPr/>
        </p:nvPicPr>
        <p:blipFill rotWithShape="1">
          <a:blip r:embed="rId6">
            <a:alphaModFix/>
          </a:blip>
          <a:srcRect b="0" l="0" r="0" t="0"/>
          <a:stretch/>
        </p:blipFill>
        <p:spPr>
          <a:xfrm rot="246026">
            <a:off x="9962820" y="3663810"/>
            <a:ext cx="3508380" cy="3846181"/>
          </a:xfrm>
          <a:prstGeom prst="rect">
            <a:avLst/>
          </a:prstGeom>
          <a:noFill/>
          <a:ln>
            <a:noFill/>
          </a:ln>
        </p:spPr>
      </p:pic>
      <p:pic>
        <p:nvPicPr>
          <p:cNvPr descr="44.jpg" id="284" name="Google Shape;284;g3e4b5b9836c_0_0"/>
          <p:cNvPicPr preferRelativeResize="0"/>
          <p:nvPr/>
        </p:nvPicPr>
        <p:blipFill rotWithShape="1">
          <a:blip r:embed="rId7">
            <a:alphaModFix/>
          </a:blip>
          <a:srcRect b="0" l="0" r="0" t="0"/>
          <a:stretch/>
        </p:blipFill>
        <p:spPr>
          <a:xfrm rot="370010">
            <a:off x="14300482" y="3782180"/>
            <a:ext cx="3242219" cy="3963069"/>
          </a:xfrm>
          <a:prstGeom prst="rect">
            <a:avLst/>
          </a:prstGeom>
          <a:noFill/>
          <a:ln>
            <a:noFill/>
          </a:ln>
        </p:spPr>
      </p:pic>
      <p:sp>
        <p:nvSpPr>
          <p:cNvPr id="285" name="Google Shape;285;g3e4b5b9836c_0_0"/>
          <p:cNvSpPr txBox="1"/>
          <p:nvPr/>
        </p:nvSpPr>
        <p:spPr>
          <a:xfrm>
            <a:off x="1676400" y="7962900"/>
            <a:ext cx="15316200" cy="19395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	Experiența desfășurată în Rybnik, Polonia a reprezentat o oportunitate valoroasă pentru crearea unor legături importante, descoperirea unor noi perspective educaționale și schimbul de bune practici într-un context european. Participanții au avut posibilitate</a:t>
            </a:r>
            <a:r>
              <a:rPr b="0" i="0" lang="en-US" sz="2400" u="none" cap="none" strike="noStrike">
                <a:solidFill>
                  <a:schemeClr val="dk1"/>
                </a:solidFill>
                <a:latin typeface="Arial"/>
                <a:ea typeface="Arial"/>
                <a:cs typeface="Arial"/>
                <a:sym typeface="Arial"/>
              </a:rPr>
              <a:t>a</a:t>
            </a:r>
            <a:r>
              <a:rPr b="0" i="0" lang="en-US" sz="2400" u="none" cap="none" strike="noStrike">
                <a:solidFill>
                  <a:schemeClr val="dk1"/>
                </a:solidFill>
                <a:latin typeface="Calibri"/>
                <a:ea typeface="Calibri"/>
                <a:cs typeface="Calibri"/>
                <a:sym typeface="Calibri"/>
              </a:rPr>
              <a:t> de a observ</a:t>
            </a:r>
            <a:r>
              <a:rPr b="0" i="0" lang="en-US" sz="2400" u="none" cap="none" strike="noStrike">
                <a:solidFill>
                  <a:schemeClr val="dk1"/>
                </a:solidFill>
                <a:latin typeface="Arial"/>
                <a:ea typeface="Arial"/>
                <a:cs typeface="Arial"/>
                <a:sym typeface="Arial"/>
              </a:rPr>
              <a:t>a</a:t>
            </a:r>
            <a:r>
              <a:rPr b="0" i="0" lang="en-US" sz="2400" u="none" cap="none" strike="noStrike">
                <a:solidFill>
                  <a:schemeClr val="dk1"/>
                </a:solidFill>
                <a:latin typeface="Calibri"/>
                <a:ea typeface="Calibri"/>
                <a:cs typeface="Calibri"/>
                <a:sym typeface="Calibri"/>
              </a:rPr>
              <a:t> metode interactive de lucru individual și în echipă, strategii de dezvoltare a creativității și responsabilității ecologice, integrarea educației pentru mediu în activitățile școlare, utilizarea resurselor digitale în lucrul cu elevii cu nevoi speciale.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3e4f7dd2b28_0_86"/>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0" l="-830" r="-13350" t="-1418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1" name="Google Shape;291;g3e4f7dd2b28_0_86"/>
          <p:cNvGrpSpPr/>
          <p:nvPr/>
        </p:nvGrpSpPr>
        <p:grpSpPr>
          <a:xfrm rot="-502115">
            <a:off x="665676" y="3658210"/>
            <a:ext cx="3714395" cy="4314187"/>
            <a:chOff x="0" y="0"/>
            <a:chExt cx="5466080" cy="6348730"/>
          </a:xfrm>
        </p:grpSpPr>
        <p:sp>
          <p:nvSpPr>
            <p:cNvPr id="292" name="Google Shape;292;g3e4f7dd2b28_0_86"/>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3e4f7dd2b28_0_86"/>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b="-29000" l="-115804" r="-117463" t="-628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e4f7dd2b28_0_86"/>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e4f7dd2b28_0_86"/>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g3e4f7dd2b28_0_86"/>
          <p:cNvSpPr txBox="1"/>
          <p:nvPr/>
        </p:nvSpPr>
        <p:spPr>
          <a:xfrm>
            <a:off x="696242" y="1057275"/>
            <a:ext cx="16791600" cy="960600"/>
          </a:xfrm>
          <a:prstGeom prst="rect">
            <a:avLst/>
          </a:prstGeom>
          <a:noFill/>
          <a:ln>
            <a:noFill/>
          </a:ln>
        </p:spPr>
        <p:txBody>
          <a:bodyPr anchorCtr="0" anchor="t" bIns="0" lIns="0" spcFirstLastPara="1" rIns="0" wrap="square" tIns="0">
            <a:spAutoFit/>
          </a:bodyPr>
          <a:lstStyle/>
          <a:p>
            <a:pPr indent="0" lvl="0" marL="0" marR="0" rtl="0" algn="ctr">
              <a:lnSpc>
                <a:spcPct val="113988"/>
              </a:lnSpc>
              <a:spcBef>
                <a:spcPts val="0"/>
              </a:spcBef>
              <a:spcAft>
                <a:spcPts val="0"/>
              </a:spcAft>
              <a:buNone/>
            </a:pPr>
            <a:r>
              <a:rPr lang="en-US" sz="6241">
                <a:solidFill>
                  <a:srgbClr val="C63333"/>
                </a:solidFill>
                <a:latin typeface="Dancing Script"/>
                <a:ea typeface="Dancing Script"/>
                <a:cs typeface="Dancing Script"/>
                <a:sym typeface="Dancing Script"/>
              </a:rPr>
              <a:t> Job shadowing, Molde, Norvegia, 18-22 mai</a:t>
            </a:r>
            <a:endParaRPr sz="6241">
              <a:solidFill>
                <a:srgbClr val="C63333"/>
              </a:solidFill>
              <a:latin typeface="Dancing Script"/>
              <a:ea typeface="Dancing Script"/>
              <a:cs typeface="Dancing Script"/>
              <a:sym typeface="Dancing Script"/>
            </a:endParaRPr>
          </a:p>
        </p:txBody>
      </p:sp>
      <p:sp>
        <p:nvSpPr>
          <p:cNvPr id="297" name="Google Shape;297;g3e4f7dd2b28_0_86"/>
          <p:cNvSpPr txBox="1"/>
          <p:nvPr/>
        </p:nvSpPr>
        <p:spPr>
          <a:xfrm>
            <a:off x="1951892" y="1904931"/>
            <a:ext cx="13959000" cy="1422600"/>
          </a:xfrm>
          <a:prstGeom prst="rect">
            <a:avLst/>
          </a:prstGeom>
          <a:noFill/>
          <a:ln>
            <a:noFill/>
          </a:ln>
        </p:spPr>
        <p:txBody>
          <a:bodyPr anchorCtr="0" anchor="t" bIns="0" lIns="0" spcFirstLastPara="1" rIns="0" wrap="square" tIns="0">
            <a:spAutoFit/>
          </a:bodyPr>
          <a:lstStyle/>
          <a:p>
            <a:pPr indent="0" lvl="0" marL="0" marR="0" rtl="0" algn="ctr">
              <a:lnSpc>
                <a:spcPct val="87366"/>
              </a:lnSpc>
              <a:spcBef>
                <a:spcPts val="0"/>
              </a:spcBef>
              <a:spcAft>
                <a:spcPts val="0"/>
              </a:spcAft>
              <a:buNone/>
            </a:pPr>
            <a:r>
              <a:rPr lang="en-US" sz="6000">
                <a:solidFill>
                  <a:srgbClr val="FF0000"/>
                </a:solidFill>
                <a:latin typeface="Dancing Script"/>
                <a:ea typeface="Dancing Script"/>
                <a:cs typeface="Dancing Script"/>
                <a:sym typeface="Dancing Script"/>
              </a:rPr>
              <a:t>Tondergard skole og ressurssenter</a:t>
            </a:r>
            <a:endParaRPr sz="6000">
              <a:solidFill>
                <a:srgbClr val="FF0000"/>
              </a:solidFill>
              <a:latin typeface="Dancing Script"/>
              <a:ea typeface="Dancing Script"/>
              <a:cs typeface="Dancing Script"/>
              <a:sym typeface="Dancing Script"/>
            </a:endParaRPr>
          </a:p>
          <a:p>
            <a:pPr indent="0" lvl="0" marL="0" marR="0" rtl="0" algn="ctr">
              <a:lnSpc>
                <a:spcPct val="131050"/>
              </a:lnSpc>
              <a:spcBef>
                <a:spcPts val="0"/>
              </a:spcBef>
              <a:spcAft>
                <a:spcPts val="0"/>
              </a:spcAft>
              <a:buNone/>
            </a:pPr>
            <a:r>
              <a:rPr lang="en-US" sz="4000">
                <a:solidFill>
                  <a:srgbClr val="7030A0"/>
                </a:solidFill>
                <a:latin typeface="Dancing Script"/>
                <a:ea typeface="Dancing Script"/>
                <a:cs typeface="Dancing Script"/>
                <a:sym typeface="Dancing Script"/>
              </a:rPr>
              <a:t>Participanti: Tâmpu Roxana, Apostolescu Anișoara, Constantin Carmen  </a:t>
            </a:r>
            <a:endParaRPr/>
          </a:p>
        </p:txBody>
      </p:sp>
      <p:grpSp>
        <p:nvGrpSpPr>
          <p:cNvPr id="298" name="Google Shape;298;g3e4f7dd2b28_0_86"/>
          <p:cNvGrpSpPr/>
          <p:nvPr/>
        </p:nvGrpSpPr>
        <p:grpSpPr>
          <a:xfrm rot="293758">
            <a:off x="5200186" y="3561555"/>
            <a:ext cx="3714636" cy="4314467"/>
            <a:chOff x="0" y="0"/>
            <a:chExt cx="5466080" cy="6348730"/>
          </a:xfrm>
        </p:grpSpPr>
        <p:sp>
          <p:nvSpPr>
            <p:cNvPr id="299" name="Google Shape;299;g3e4f7dd2b28_0_86"/>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e4f7dd2b28_0_86"/>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b="-29000" l="-115804" r="-117463" t="-628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e4f7dd2b28_0_86"/>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e4f7dd2b28_0_86"/>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g3e4f7dd2b28_0_86"/>
          <p:cNvGrpSpPr/>
          <p:nvPr/>
        </p:nvGrpSpPr>
        <p:grpSpPr>
          <a:xfrm>
            <a:off x="9554987" y="3822497"/>
            <a:ext cx="3714748" cy="4314597"/>
            <a:chOff x="0" y="0"/>
            <a:chExt cx="5466080" cy="6348730"/>
          </a:xfrm>
        </p:grpSpPr>
        <p:sp>
          <p:nvSpPr>
            <p:cNvPr id="304" name="Google Shape;304;g3e4f7dd2b28_0_86"/>
            <p:cNvSpPr/>
            <p:nvPr/>
          </p:nvSpPr>
          <p:spPr>
            <a:xfrm>
              <a:off x="0" y="0"/>
              <a:ext cx="5438261" cy="6348730"/>
            </a:xfrm>
            <a:custGeom>
              <a:rect b="b" l="l" r="r" t="t"/>
              <a:pathLst>
                <a:path extrusionOk="0" h="6348730" w="5438261">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3e4f7dd2b28_0_86"/>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b="-29000" l="-115804" r="-117463" t="-628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e4f7dd2b28_0_86"/>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e4f7dd2b28_0_86"/>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g3e4f7dd2b28_0_86"/>
          <p:cNvSpPr txBox="1"/>
          <p:nvPr/>
        </p:nvSpPr>
        <p:spPr>
          <a:xfrm>
            <a:off x="4535906" y="4964850"/>
            <a:ext cx="9168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g3e4f7dd2b28_0_86"/>
          <p:cNvSpPr txBox="1"/>
          <p:nvPr/>
        </p:nvSpPr>
        <p:spPr>
          <a:xfrm>
            <a:off x="4535906" y="4964850"/>
            <a:ext cx="9168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0" name="Google Shape;310;g3e4f7dd2b28_0_86"/>
          <p:cNvPicPr preferRelativeResize="0"/>
          <p:nvPr/>
        </p:nvPicPr>
        <p:blipFill rotWithShape="1">
          <a:blip r:embed="rId5">
            <a:alphaModFix/>
          </a:blip>
          <a:srcRect b="0" l="0" r="0" t="0"/>
          <a:stretch/>
        </p:blipFill>
        <p:spPr>
          <a:xfrm>
            <a:off x="298924" y="3624768"/>
            <a:ext cx="4765900" cy="4591845"/>
          </a:xfrm>
          <a:prstGeom prst="rect">
            <a:avLst/>
          </a:prstGeom>
          <a:noFill/>
          <a:ln>
            <a:noFill/>
          </a:ln>
        </p:spPr>
      </p:pic>
      <p:pic>
        <p:nvPicPr>
          <p:cNvPr id="311" name="Google Shape;311;g3e4f7dd2b28_0_86"/>
          <p:cNvPicPr preferRelativeResize="0"/>
          <p:nvPr/>
        </p:nvPicPr>
        <p:blipFill rotWithShape="1">
          <a:blip r:embed="rId6">
            <a:alphaModFix/>
          </a:blip>
          <a:srcRect b="0" l="0" r="0" t="0"/>
          <a:stretch/>
        </p:blipFill>
        <p:spPr>
          <a:xfrm>
            <a:off x="5132156" y="3575802"/>
            <a:ext cx="4321567" cy="4640813"/>
          </a:xfrm>
          <a:prstGeom prst="rect">
            <a:avLst/>
          </a:prstGeom>
          <a:noFill/>
          <a:ln>
            <a:noFill/>
          </a:ln>
        </p:spPr>
      </p:pic>
      <p:pic>
        <p:nvPicPr>
          <p:cNvPr id="312" name="Google Shape;312;g3e4f7dd2b28_0_86"/>
          <p:cNvPicPr preferRelativeResize="0"/>
          <p:nvPr/>
        </p:nvPicPr>
        <p:blipFill rotWithShape="1">
          <a:blip r:embed="rId7">
            <a:alphaModFix/>
          </a:blip>
          <a:srcRect b="0" l="0" r="0" t="0"/>
          <a:stretch/>
        </p:blipFill>
        <p:spPr>
          <a:xfrm>
            <a:off x="9553991" y="3608672"/>
            <a:ext cx="3963807" cy="4640813"/>
          </a:xfrm>
          <a:prstGeom prst="rect">
            <a:avLst/>
          </a:prstGeom>
          <a:noFill/>
          <a:ln>
            <a:noFill/>
          </a:ln>
        </p:spPr>
      </p:pic>
      <p:pic>
        <p:nvPicPr>
          <p:cNvPr id="313" name="Google Shape;313;g3e4f7dd2b28_0_86"/>
          <p:cNvPicPr preferRelativeResize="0"/>
          <p:nvPr/>
        </p:nvPicPr>
        <p:blipFill rotWithShape="1">
          <a:blip r:embed="rId8">
            <a:alphaModFix/>
          </a:blip>
          <a:srcRect b="0" l="0" r="0" t="0"/>
          <a:stretch/>
        </p:blipFill>
        <p:spPr>
          <a:xfrm>
            <a:off x="13670483" y="3575802"/>
            <a:ext cx="4050368" cy="47065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e4f7dd2b28_0_285"/>
          <p:cNvSpPr/>
          <p:nvPr/>
        </p:nvSpPr>
        <p:spPr>
          <a:xfrm>
            <a:off x="174526" y="356247"/>
            <a:ext cx="4234789" cy="1344907"/>
          </a:xfrm>
          <a:custGeom>
            <a:rect b="b" l="l" r="r" t="t"/>
            <a:pathLst>
              <a:path extrusionOk="0" h="1344907" w="4234789">
                <a:moveTo>
                  <a:pt x="0" y="0"/>
                </a:moveTo>
                <a:lnTo>
                  <a:pt x="4234789" y="0"/>
                </a:lnTo>
                <a:lnTo>
                  <a:pt x="4234789" y="1344906"/>
                </a:lnTo>
                <a:lnTo>
                  <a:pt x="0" y="1344906"/>
                </a:lnTo>
                <a:lnTo>
                  <a:pt x="0" y="0"/>
                </a:lnTo>
                <a:close/>
              </a:path>
            </a:pathLst>
          </a:custGeom>
          <a:blipFill rotWithShape="1">
            <a:blip r:embed="rId3">
              <a:alphaModFix/>
            </a:blip>
            <a:stretch>
              <a:fillRect b="0" l="0" r="0" t="0"/>
            </a:stretch>
          </a:blipFill>
          <a:ln>
            <a:noFill/>
          </a:ln>
        </p:spPr>
      </p:sp>
      <p:sp>
        <p:nvSpPr>
          <p:cNvPr id="319" name="Google Shape;319;g3e4f7dd2b28_0_285"/>
          <p:cNvSpPr/>
          <p:nvPr/>
        </p:nvSpPr>
        <p:spPr>
          <a:xfrm>
            <a:off x="12320573" y="7576407"/>
            <a:ext cx="5967427" cy="2710593"/>
          </a:xfrm>
          <a:custGeom>
            <a:rect b="b" l="l" r="r" t="t"/>
            <a:pathLst>
              <a:path extrusionOk="0" h="2710593" w="5967427">
                <a:moveTo>
                  <a:pt x="0" y="0"/>
                </a:moveTo>
                <a:lnTo>
                  <a:pt x="5967427" y="0"/>
                </a:lnTo>
                <a:lnTo>
                  <a:pt x="5967427" y="2710593"/>
                </a:lnTo>
                <a:lnTo>
                  <a:pt x="0" y="2710593"/>
                </a:lnTo>
                <a:lnTo>
                  <a:pt x="0" y="0"/>
                </a:lnTo>
                <a:close/>
              </a:path>
            </a:pathLst>
          </a:custGeom>
          <a:blipFill rotWithShape="1">
            <a:blip r:embed="rId4">
              <a:alphaModFix/>
            </a:blip>
            <a:stretch>
              <a:fillRect b="0" l="0" r="0" t="0"/>
            </a:stretch>
          </a:blipFill>
          <a:ln>
            <a:noFill/>
          </a:ln>
        </p:spPr>
      </p:sp>
      <p:sp>
        <p:nvSpPr>
          <p:cNvPr id="320" name="Google Shape;320;g3e4f7dd2b28_0_285"/>
          <p:cNvSpPr/>
          <p:nvPr/>
        </p:nvSpPr>
        <p:spPr>
          <a:xfrm>
            <a:off x="268636" y="1701153"/>
            <a:ext cx="8281358" cy="8229600"/>
          </a:xfrm>
          <a:custGeom>
            <a:rect b="b" l="l" r="r" t="t"/>
            <a:pathLst>
              <a:path extrusionOk="0" h="8229600" w="8281358">
                <a:moveTo>
                  <a:pt x="0" y="0"/>
                </a:moveTo>
                <a:lnTo>
                  <a:pt x="8281358" y="0"/>
                </a:lnTo>
                <a:lnTo>
                  <a:pt x="8281358" y="8229600"/>
                </a:lnTo>
                <a:lnTo>
                  <a:pt x="0" y="8229600"/>
                </a:lnTo>
                <a:lnTo>
                  <a:pt x="0" y="0"/>
                </a:lnTo>
                <a:close/>
              </a:path>
            </a:pathLst>
          </a:custGeom>
          <a:blipFill rotWithShape="1">
            <a:blip r:embed="rId5">
              <a:alphaModFix/>
            </a:blip>
            <a:stretch>
              <a:fillRect b="0" l="0" r="0" t="0"/>
            </a:stretch>
          </a:blipFill>
          <a:ln>
            <a:noFill/>
          </a:ln>
        </p:spPr>
      </p:sp>
      <p:sp>
        <p:nvSpPr>
          <p:cNvPr id="321" name="Google Shape;321;g3e4f7dd2b28_0_285"/>
          <p:cNvSpPr/>
          <p:nvPr/>
        </p:nvSpPr>
        <p:spPr>
          <a:xfrm>
            <a:off x="4528615" y="5519007"/>
            <a:ext cx="3808060" cy="4114800"/>
          </a:xfrm>
          <a:custGeom>
            <a:rect b="b" l="l" r="r" t="t"/>
            <a:pathLst>
              <a:path extrusionOk="0" h="4114800" w="3808060">
                <a:moveTo>
                  <a:pt x="0" y="0"/>
                </a:moveTo>
                <a:lnTo>
                  <a:pt x="3808061" y="0"/>
                </a:lnTo>
                <a:lnTo>
                  <a:pt x="3808061" y="4114800"/>
                </a:lnTo>
                <a:lnTo>
                  <a:pt x="0" y="4114800"/>
                </a:lnTo>
                <a:lnTo>
                  <a:pt x="0" y="0"/>
                </a:lnTo>
                <a:close/>
              </a:path>
            </a:pathLst>
          </a:custGeom>
          <a:blipFill rotWithShape="1">
            <a:blip r:embed="rId6">
              <a:alphaModFix/>
            </a:blip>
            <a:stretch>
              <a:fillRect b="0" l="0" r="0" t="0"/>
            </a:stretch>
          </a:blipFill>
          <a:ln>
            <a:noFill/>
          </a:ln>
        </p:spPr>
      </p:sp>
      <p:sp>
        <p:nvSpPr>
          <p:cNvPr id="322" name="Google Shape;322;g3e4f7dd2b28_0_285"/>
          <p:cNvSpPr/>
          <p:nvPr/>
        </p:nvSpPr>
        <p:spPr>
          <a:xfrm>
            <a:off x="2730338" y="1946765"/>
            <a:ext cx="5436836" cy="7687043"/>
          </a:xfrm>
          <a:custGeom>
            <a:rect b="b" l="l" r="r" t="t"/>
            <a:pathLst>
              <a:path extrusionOk="0" h="7687043" w="5436836">
                <a:moveTo>
                  <a:pt x="0" y="0"/>
                </a:moveTo>
                <a:lnTo>
                  <a:pt x="5436836" y="0"/>
                </a:lnTo>
                <a:lnTo>
                  <a:pt x="5436836" y="7687042"/>
                </a:lnTo>
                <a:lnTo>
                  <a:pt x="0" y="7687042"/>
                </a:lnTo>
                <a:lnTo>
                  <a:pt x="0" y="0"/>
                </a:lnTo>
                <a:close/>
              </a:path>
            </a:pathLst>
          </a:custGeom>
          <a:blipFill rotWithShape="1">
            <a:blip r:embed="rId7">
              <a:alphaModFix/>
            </a:blip>
            <a:stretch>
              <a:fillRect b="0" l="0" r="0" t="0"/>
            </a:stretch>
          </a:blipFill>
          <a:ln>
            <a:noFill/>
          </a:ln>
        </p:spPr>
      </p:sp>
      <p:sp>
        <p:nvSpPr>
          <p:cNvPr id="323" name="Google Shape;323;g3e4f7dd2b28_0_285"/>
          <p:cNvSpPr/>
          <p:nvPr/>
        </p:nvSpPr>
        <p:spPr>
          <a:xfrm>
            <a:off x="3021943" y="2259343"/>
            <a:ext cx="4853627" cy="764846"/>
          </a:xfrm>
          <a:custGeom>
            <a:rect b="b" l="l" r="r" t="t"/>
            <a:pathLst>
              <a:path extrusionOk="0" h="764846" w="4853627">
                <a:moveTo>
                  <a:pt x="0" y="0"/>
                </a:moveTo>
                <a:lnTo>
                  <a:pt x="4853626" y="0"/>
                </a:lnTo>
                <a:lnTo>
                  <a:pt x="4853626" y="764846"/>
                </a:lnTo>
                <a:lnTo>
                  <a:pt x="0" y="764846"/>
                </a:lnTo>
                <a:lnTo>
                  <a:pt x="0" y="0"/>
                </a:lnTo>
                <a:close/>
              </a:path>
            </a:pathLst>
          </a:custGeom>
          <a:blipFill rotWithShape="1">
            <a:blip r:embed="rId8">
              <a:alphaModFix/>
            </a:blip>
            <a:stretch>
              <a:fillRect b="-2000" l="0" r="0" t="-2011"/>
            </a:stretch>
          </a:blipFill>
          <a:ln>
            <a:noFill/>
          </a:ln>
        </p:spPr>
      </p:sp>
      <p:sp>
        <p:nvSpPr>
          <p:cNvPr id="324" name="Google Shape;324;g3e4f7dd2b28_0_285"/>
          <p:cNvSpPr/>
          <p:nvPr/>
        </p:nvSpPr>
        <p:spPr>
          <a:xfrm>
            <a:off x="8813153" y="586912"/>
            <a:ext cx="3319210" cy="2719705"/>
          </a:xfrm>
          <a:custGeom>
            <a:rect b="b" l="l" r="r" t="t"/>
            <a:pathLst>
              <a:path extrusionOk="0" h="2719705" w="3319210">
                <a:moveTo>
                  <a:pt x="0" y="0"/>
                </a:moveTo>
                <a:lnTo>
                  <a:pt x="3319210" y="0"/>
                </a:lnTo>
                <a:lnTo>
                  <a:pt x="3319210" y="2719705"/>
                </a:lnTo>
                <a:lnTo>
                  <a:pt x="0" y="2719705"/>
                </a:lnTo>
                <a:lnTo>
                  <a:pt x="0" y="0"/>
                </a:lnTo>
                <a:close/>
              </a:path>
            </a:pathLst>
          </a:custGeom>
          <a:blipFill rotWithShape="1">
            <a:blip r:embed="rId9">
              <a:alphaModFix/>
            </a:blip>
            <a:stretch>
              <a:fillRect b="0" l="0" r="0" t="0"/>
            </a:stretch>
          </a:blipFill>
          <a:ln>
            <a:noFill/>
          </a:ln>
        </p:spPr>
      </p:sp>
      <p:sp>
        <p:nvSpPr>
          <p:cNvPr id="325" name="Google Shape;325;g3e4f7dd2b28_0_285"/>
          <p:cNvSpPr/>
          <p:nvPr/>
        </p:nvSpPr>
        <p:spPr>
          <a:xfrm>
            <a:off x="12399063" y="586912"/>
            <a:ext cx="2599110" cy="2761339"/>
          </a:xfrm>
          <a:custGeom>
            <a:rect b="b" l="l" r="r" t="t"/>
            <a:pathLst>
              <a:path extrusionOk="0" h="2761339" w="2599110">
                <a:moveTo>
                  <a:pt x="0" y="0"/>
                </a:moveTo>
                <a:lnTo>
                  <a:pt x="2599110" y="0"/>
                </a:lnTo>
                <a:lnTo>
                  <a:pt x="2599110" y="2761339"/>
                </a:lnTo>
                <a:lnTo>
                  <a:pt x="0" y="2761339"/>
                </a:lnTo>
                <a:lnTo>
                  <a:pt x="0" y="0"/>
                </a:lnTo>
                <a:close/>
              </a:path>
            </a:pathLst>
          </a:custGeom>
          <a:blipFill rotWithShape="1">
            <a:blip r:embed="rId10">
              <a:alphaModFix/>
            </a:blip>
            <a:stretch>
              <a:fillRect b="0" l="0" r="0" t="0"/>
            </a:stretch>
          </a:blipFill>
          <a:ln>
            <a:noFill/>
          </a:ln>
        </p:spPr>
      </p:sp>
      <p:sp>
        <p:nvSpPr>
          <p:cNvPr id="326" name="Google Shape;326;g3e4f7dd2b28_0_285"/>
          <p:cNvSpPr/>
          <p:nvPr/>
        </p:nvSpPr>
        <p:spPr>
          <a:xfrm>
            <a:off x="8813153" y="3707543"/>
            <a:ext cx="6108369" cy="3162797"/>
          </a:xfrm>
          <a:custGeom>
            <a:rect b="b" l="l" r="r" t="t"/>
            <a:pathLst>
              <a:path extrusionOk="0" h="3162797" w="6108369">
                <a:moveTo>
                  <a:pt x="0" y="0"/>
                </a:moveTo>
                <a:lnTo>
                  <a:pt x="6108369" y="0"/>
                </a:lnTo>
                <a:lnTo>
                  <a:pt x="6108369" y="3162797"/>
                </a:lnTo>
                <a:lnTo>
                  <a:pt x="0" y="3162797"/>
                </a:lnTo>
                <a:lnTo>
                  <a:pt x="0" y="0"/>
                </a:lnTo>
                <a:close/>
              </a:path>
            </a:pathLst>
          </a:custGeom>
          <a:blipFill rotWithShape="1">
            <a:blip r:embed="rId11">
              <a:alphaModFix/>
            </a:blip>
            <a:stretch>
              <a:fillRect b="0" l="0" r="0" t="0"/>
            </a:stretch>
          </a:blipFill>
          <a:ln>
            <a:noFill/>
          </a:ln>
        </p:spPr>
      </p:sp>
      <p:sp>
        <p:nvSpPr>
          <p:cNvPr id="327" name="Google Shape;327;g3e4f7dd2b28_0_285"/>
          <p:cNvSpPr/>
          <p:nvPr/>
        </p:nvSpPr>
        <p:spPr>
          <a:xfrm>
            <a:off x="15264873" y="653221"/>
            <a:ext cx="2758751" cy="2695030"/>
          </a:xfrm>
          <a:custGeom>
            <a:rect b="b" l="l" r="r" t="t"/>
            <a:pathLst>
              <a:path extrusionOk="0" h="2695030" w="2758751">
                <a:moveTo>
                  <a:pt x="0" y="0"/>
                </a:moveTo>
                <a:lnTo>
                  <a:pt x="2758751" y="0"/>
                </a:lnTo>
                <a:lnTo>
                  <a:pt x="2758751" y="2695030"/>
                </a:lnTo>
                <a:lnTo>
                  <a:pt x="0" y="2695030"/>
                </a:lnTo>
                <a:lnTo>
                  <a:pt x="0" y="0"/>
                </a:lnTo>
                <a:close/>
              </a:path>
            </a:pathLst>
          </a:custGeom>
          <a:blipFill rotWithShape="1">
            <a:blip r:embed="rId12">
              <a:alphaModFix/>
            </a:blip>
            <a:stretch>
              <a:fillRect b="0" l="0" r="0" t="0"/>
            </a:stretch>
          </a:blipFill>
          <a:ln>
            <a:noFill/>
          </a:ln>
        </p:spPr>
      </p:sp>
      <p:sp>
        <p:nvSpPr>
          <p:cNvPr id="328" name="Google Shape;328;g3e4f7dd2b28_0_285"/>
          <p:cNvSpPr/>
          <p:nvPr/>
        </p:nvSpPr>
        <p:spPr>
          <a:xfrm>
            <a:off x="15264873" y="3707543"/>
            <a:ext cx="2758751" cy="3126374"/>
          </a:xfrm>
          <a:custGeom>
            <a:rect b="b" l="l" r="r" t="t"/>
            <a:pathLst>
              <a:path extrusionOk="0" h="3126374" w="2758751">
                <a:moveTo>
                  <a:pt x="0" y="0"/>
                </a:moveTo>
                <a:lnTo>
                  <a:pt x="2758751" y="0"/>
                </a:lnTo>
                <a:lnTo>
                  <a:pt x="2758751" y="3126374"/>
                </a:lnTo>
                <a:lnTo>
                  <a:pt x="0" y="3126374"/>
                </a:lnTo>
                <a:lnTo>
                  <a:pt x="0" y="0"/>
                </a:lnTo>
                <a:close/>
              </a:path>
            </a:pathLst>
          </a:custGeom>
          <a:blipFill rotWithShape="1">
            <a:blip r:embed="rId13">
              <a:alphaModFix/>
            </a:blip>
            <a:stretch>
              <a:fillRect b="0" l="-9320" r="-9320" t="0"/>
            </a:stretch>
          </a:blipFill>
          <a:ln>
            <a:noFill/>
          </a:ln>
        </p:spPr>
      </p:sp>
      <p:sp>
        <p:nvSpPr>
          <p:cNvPr id="329" name="Google Shape;329;g3e4f7dd2b28_0_285"/>
          <p:cNvSpPr txBox="1"/>
          <p:nvPr/>
        </p:nvSpPr>
        <p:spPr>
          <a:xfrm>
            <a:off x="3183080" y="3124370"/>
            <a:ext cx="4692600" cy="1351800"/>
          </a:xfrm>
          <a:prstGeom prst="rect">
            <a:avLst/>
          </a:prstGeom>
          <a:noFill/>
          <a:ln>
            <a:noFill/>
          </a:ln>
        </p:spPr>
        <p:txBody>
          <a:bodyPr anchorCtr="0" anchor="t" bIns="0" lIns="0" spcFirstLastPara="1" rIns="0" wrap="square" tIns="0">
            <a:spAutoFit/>
          </a:bodyPr>
          <a:lstStyle/>
          <a:p>
            <a:pPr indent="0" lvl="0" marL="0" marR="0" rtl="0" algn="ctr">
              <a:lnSpc>
                <a:spcPct val="140075"/>
              </a:lnSpc>
              <a:spcBef>
                <a:spcPts val="0"/>
              </a:spcBef>
              <a:spcAft>
                <a:spcPts val="0"/>
              </a:spcAft>
              <a:buNone/>
            </a:pPr>
            <a:r>
              <a:rPr b="0" i="0" lang="en-US" sz="1330" u="none" cap="none" strike="noStrike">
                <a:solidFill>
                  <a:srgbClr val="000000"/>
                </a:solidFill>
                <a:latin typeface="Arial"/>
                <a:ea typeface="Arial"/>
                <a:cs typeface="Arial"/>
                <a:sym typeface="Arial"/>
              </a:rPr>
              <a:t>Pe parcursul proiectului, elevii au realizat activități online și offline, prezentări, materiale creative și întâlniri virtuale. Proiectul contribuie la dezvoltarea spiritului de echipă și la consolidarea relațiilor interculturale într-un mediu educațional modern și colaborativ.</a:t>
            </a:r>
            <a:endParaRPr/>
          </a:p>
        </p:txBody>
      </p:sp>
      <p:sp>
        <p:nvSpPr>
          <p:cNvPr id="330" name="Google Shape;330;g3e4f7dd2b28_0_285"/>
          <p:cNvSpPr txBox="1"/>
          <p:nvPr/>
        </p:nvSpPr>
        <p:spPr>
          <a:xfrm>
            <a:off x="3270818" y="4366916"/>
            <a:ext cx="4356000" cy="2282100"/>
          </a:xfrm>
          <a:prstGeom prst="rect">
            <a:avLst/>
          </a:prstGeom>
          <a:noFill/>
          <a:ln>
            <a:noFill/>
          </a:ln>
        </p:spPr>
        <p:txBody>
          <a:bodyPr anchorCtr="0" anchor="t" bIns="0" lIns="0" spcFirstLastPara="1" rIns="0" wrap="square" tIns="0">
            <a:spAutoFit/>
          </a:bodyPr>
          <a:lstStyle/>
          <a:p>
            <a:pPr indent="0" lvl="0" marL="0" marR="0" rtl="0" algn="l">
              <a:lnSpc>
                <a:spcPct val="139985"/>
              </a:lnSpc>
              <a:spcBef>
                <a:spcPts val="0"/>
              </a:spcBef>
              <a:spcAft>
                <a:spcPts val="0"/>
              </a:spcAft>
              <a:buNone/>
            </a:pPr>
            <a:r>
              <a:rPr b="0" i="0" lang="en-US" sz="1373" u="none" cap="none" strike="noStrike">
                <a:solidFill>
                  <a:srgbClr val="000000"/>
                </a:solidFill>
                <a:latin typeface="Arial"/>
                <a:ea typeface="Arial"/>
                <a:cs typeface="Arial"/>
                <a:sym typeface="Arial"/>
              </a:rPr>
              <a:t>🎯 Obiective</a:t>
            </a:r>
            <a:endParaRPr/>
          </a:p>
          <a:p>
            <a:pPr indent="-148274" lvl="1" marL="296546" marR="0" rtl="0" algn="l">
              <a:lnSpc>
                <a:spcPct val="139985"/>
              </a:lnSpc>
              <a:spcBef>
                <a:spcPts val="0"/>
              </a:spcBef>
              <a:spcAft>
                <a:spcPts val="0"/>
              </a:spcAft>
              <a:buClr>
                <a:srgbClr val="000000"/>
              </a:buClr>
              <a:buSzPts val="1373"/>
              <a:buFont typeface="Arial"/>
              <a:buChar char="•"/>
            </a:pPr>
            <a:r>
              <a:rPr b="0" i="0" lang="en-US" sz="1373" u="none" cap="none" strike="noStrike">
                <a:solidFill>
                  <a:srgbClr val="000000"/>
                </a:solidFill>
                <a:latin typeface="Arial"/>
                <a:ea typeface="Arial"/>
                <a:cs typeface="Arial"/>
                <a:sym typeface="Arial"/>
              </a:rPr>
              <a:t>Dezvoltarea colaborării și comunicării între elevi din diferite țări</a:t>
            </a:r>
            <a:endParaRPr/>
          </a:p>
          <a:p>
            <a:pPr indent="-148274" lvl="1" marL="296546" marR="0" rtl="0" algn="l">
              <a:lnSpc>
                <a:spcPct val="139985"/>
              </a:lnSpc>
              <a:spcBef>
                <a:spcPts val="0"/>
              </a:spcBef>
              <a:spcAft>
                <a:spcPts val="0"/>
              </a:spcAft>
              <a:buClr>
                <a:srgbClr val="000000"/>
              </a:buClr>
              <a:buSzPts val="1373"/>
              <a:buFont typeface="Arial"/>
              <a:buChar char="•"/>
            </a:pPr>
            <a:r>
              <a:rPr b="0" i="0" lang="en-US" sz="1373" u="none" cap="none" strike="noStrike">
                <a:solidFill>
                  <a:srgbClr val="000000"/>
                </a:solidFill>
                <a:latin typeface="Arial"/>
                <a:ea typeface="Arial"/>
                <a:cs typeface="Arial"/>
                <a:sym typeface="Arial"/>
              </a:rPr>
              <a:t>Promovarea valorilor europene: respect, toleranță și incluziune</a:t>
            </a:r>
            <a:endParaRPr/>
          </a:p>
          <a:p>
            <a:pPr indent="-148274" lvl="1" marL="296546" marR="0" rtl="0" algn="l">
              <a:lnSpc>
                <a:spcPct val="139985"/>
              </a:lnSpc>
              <a:spcBef>
                <a:spcPts val="0"/>
              </a:spcBef>
              <a:spcAft>
                <a:spcPts val="0"/>
              </a:spcAft>
              <a:buClr>
                <a:srgbClr val="000000"/>
              </a:buClr>
              <a:buSzPts val="1373"/>
              <a:buFont typeface="Arial"/>
              <a:buChar char="•"/>
            </a:pPr>
            <a:r>
              <a:rPr b="0" i="0" lang="en-US" sz="1373" u="none" cap="none" strike="noStrike">
                <a:solidFill>
                  <a:srgbClr val="000000"/>
                </a:solidFill>
                <a:latin typeface="Arial"/>
                <a:ea typeface="Arial"/>
                <a:cs typeface="Arial"/>
                <a:sym typeface="Arial"/>
              </a:rPr>
              <a:t>Îmbunătățirea competențelor digitale și lingvistice</a:t>
            </a:r>
            <a:endParaRPr/>
          </a:p>
          <a:p>
            <a:pPr indent="-148274" lvl="1" marL="296546" marR="0" rtl="0" algn="l">
              <a:lnSpc>
                <a:spcPct val="139985"/>
              </a:lnSpc>
              <a:spcBef>
                <a:spcPts val="0"/>
              </a:spcBef>
              <a:spcAft>
                <a:spcPts val="0"/>
              </a:spcAft>
              <a:buClr>
                <a:srgbClr val="000000"/>
              </a:buClr>
              <a:buSzPts val="1373"/>
              <a:buFont typeface="Arial"/>
              <a:buChar char="•"/>
            </a:pPr>
            <a:r>
              <a:rPr b="0" i="0" lang="en-US" sz="1373" u="none" cap="none" strike="noStrike">
                <a:solidFill>
                  <a:srgbClr val="000000"/>
                </a:solidFill>
                <a:latin typeface="Arial"/>
                <a:ea typeface="Arial"/>
                <a:cs typeface="Arial"/>
                <a:sym typeface="Arial"/>
              </a:rPr>
              <a:t>Stimularea creativității prin activități comune</a:t>
            </a:r>
            <a:endParaRPr/>
          </a:p>
          <a:p>
            <a:pPr indent="-148274" lvl="1" marL="296546" marR="0" rtl="0" algn="l">
              <a:lnSpc>
                <a:spcPct val="139985"/>
              </a:lnSpc>
              <a:spcBef>
                <a:spcPts val="0"/>
              </a:spcBef>
              <a:spcAft>
                <a:spcPts val="0"/>
              </a:spcAft>
              <a:buClr>
                <a:srgbClr val="000000"/>
              </a:buClr>
              <a:buSzPts val="1373"/>
              <a:buFont typeface="Arial"/>
              <a:buChar char="•"/>
            </a:pPr>
            <a:r>
              <a:rPr b="0" i="0" lang="en-US" sz="1373" u="none" cap="none" strike="noStrike">
                <a:solidFill>
                  <a:srgbClr val="000000"/>
                </a:solidFill>
                <a:latin typeface="Arial"/>
                <a:ea typeface="Arial"/>
                <a:cs typeface="Arial"/>
                <a:sym typeface="Arial"/>
              </a:rPr>
              <a:t>Încurajarea muncii în echipă și a schimbului de idei</a:t>
            </a:r>
            <a:endParaRPr/>
          </a:p>
        </p:txBody>
      </p:sp>
      <p:sp>
        <p:nvSpPr>
          <p:cNvPr id="331" name="Google Shape;331;g3e4f7dd2b28_0_285"/>
          <p:cNvSpPr txBox="1"/>
          <p:nvPr/>
        </p:nvSpPr>
        <p:spPr>
          <a:xfrm>
            <a:off x="2788112" y="6916643"/>
            <a:ext cx="5548500" cy="262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Arial"/>
                <a:ea typeface="Arial"/>
                <a:cs typeface="Arial"/>
                <a:sym typeface="Arial"/>
              </a:rPr>
              <a:t>🌎 Țări și școli participante</a:t>
            </a:r>
            <a:endParaRPr/>
          </a:p>
          <a:p>
            <a:pPr indent="-151135" lvl="1" marL="302270" marR="0" rtl="0" algn="l">
              <a:lnSpc>
                <a:spcPct val="14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România – Școala Gimnazială Specială Maria Montessori, Liceul Solomon Haliță</a:t>
            </a:r>
            <a:endParaRPr/>
          </a:p>
          <a:p>
            <a:pPr indent="-151135" lvl="1" marL="302270" marR="0" rtl="0" algn="l">
              <a:lnSpc>
                <a:spcPct val="14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Turcia – Müşir Zeki Paşa Secondary School </a:t>
            </a:r>
            <a:endParaRPr/>
          </a:p>
          <a:p>
            <a:pPr indent="-151135" lvl="1" marL="302270" marR="0" rtl="0" algn="l">
              <a:lnSpc>
                <a:spcPct val="14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Italia – Caporale</a:t>
            </a:r>
            <a:endParaRPr/>
          </a:p>
          <a:p>
            <a:pPr indent="-151135" lvl="1" marL="302270" marR="0" rtl="0" algn="l">
              <a:lnSpc>
                <a:spcPct val="14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Portugalia – AE Vale do Tamel, Lijó Barcelos </a:t>
            </a:r>
            <a:endParaRPr/>
          </a:p>
          <a:p>
            <a:pPr indent="-151135" lvl="1" marL="302270" marR="0" rtl="0" algn="l">
              <a:lnSpc>
                <a:spcPct val="14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Grecia – </a:t>
            </a:r>
            <a:r>
              <a:rPr b="0" i="0" lang="en-US" sz="1400" u="sng" cap="none" strike="noStrike">
                <a:solidFill>
                  <a:srgbClr val="000000"/>
                </a:solidFill>
                <a:latin typeface="Arial"/>
                <a:ea typeface="Arial"/>
                <a:cs typeface="Arial"/>
                <a:sym typeface="Arial"/>
                <a:hlinkClick r:id="rId14">
                  <a:extLst>
                    <a:ext uri="{A12FA001-AC4F-418D-AE19-62706E023703}">
                      <ahyp:hlinkClr val="tx"/>
                    </a:ext>
                  </a:extLst>
                </a:hlinkClick>
              </a:rPr>
              <a:t>3o GYMNASIO VEROIAS Public Junior High School</a:t>
            </a:r>
            <a:endParaRPr/>
          </a:p>
          <a:p>
            <a:pPr indent="0" lvl="0" marL="0" marR="0" rtl="0" algn="ctr">
              <a:lnSpc>
                <a:spcPct val="140000"/>
              </a:lnSpc>
              <a:spcBef>
                <a:spcPts val="0"/>
              </a:spcBef>
              <a:spcAft>
                <a:spcPts val="0"/>
              </a:spcAft>
              <a:buNone/>
            </a:pPr>
            <a:r>
              <a:t/>
            </a:r>
            <a:endParaRPr b="0" i="0" sz="1400" u="sng" cap="none" strike="noStrike">
              <a:solidFill>
                <a:srgbClr val="000000"/>
              </a:solidFill>
              <a:latin typeface="Arial"/>
              <a:ea typeface="Arial"/>
              <a:cs typeface="Arial"/>
              <a:sym typeface="Arial"/>
              <a:hlinkClick r:id="rId15">
                <a:extLst>
                  <a:ext uri="{A12FA001-AC4F-418D-AE19-62706E023703}">
                    <ahyp:hlinkClr val="tx"/>
                  </a:ext>
                </a:extLst>
              </a:hlinkClick>
            </a:endParaRPr>
          </a:p>
          <a:p>
            <a:pPr indent="0" lvl="0" marL="0" marR="0" rtl="0" algn="ctr">
              <a:lnSpc>
                <a:spcPct val="140000"/>
              </a:lnSpc>
              <a:spcBef>
                <a:spcPts val="0"/>
              </a:spcBef>
              <a:spcAft>
                <a:spcPts val="0"/>
              </a:spcAft>
              <a:buNone/>
            </a:pPr>
            <a:r>
              <a:t/>
            </a:r>
            <a:endParaRPr b="0" i="0" sz="1400" u="sng" cap="none" strike="noStrike">
              <a:solidFill>
                <a:srgbClr val="000000"/>
              </a:solidFill>
              <a:latin typeface="Arial"/>
              <a:ea typeface="Arial"/>
              <a:cs typeface="Arial"/>
              <a:sym typeface="Arial"/>
              <a:hlinkClick r:id="rId16">
                <a:extLst>
                  <a:ext uri="{A12FA001-AC4F-418D-AE19-62706E023703}">
                    <ahyp:hlinkClr val="tx"/>
                  </a:ext>
                </a:extLst>
              </a:hlinkClick>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