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6" r:id="rId10"/>
    <p:sldId id="261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-536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3520" y="0"/>
            <a:ext cx="3840480" cy="256032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3520" y="2583180"/>
            <a:ext cx="3840480" cy="256032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5303520" y="0"/>
            <a:ext cx="3840480" cy="5143500"/>
          </a:xfrm>
          <a:prstGeom prst="rect">
            <a:avLst/>
          </a:prstGeom>
          <a:solidFill>
            <a:srgbClr val="003399">
              <a:alpha val="55000"/>
            </a:srgbClr>
          </a:solidFill>
          <a:ln w="12700">
            <a:solidFill>
              <a:srgbClr val="003399">
                <a:alpha val="55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57200" y="484632"/>
            <a:ext cx="45720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57200" y="164592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00" dirty="0">
                <a:solidFill>
                  <a:srgbClr val="FFCC00"/>
                </a:solidFill>
              </a:rPr>
              <a:t>★ ★ ★  ERASMUS+  ★ ★ ★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457200" y="594360"/>
            <a:ext cx="4754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Job Shadowing</a:t>
            </a:r>
            <a:endParaRPr lang="en-US" sz="4400" dirty="0"/>
          </a:p>
        </p:txBody>
      </p:sp>
      <p:sp>
        <p:nvSpPr>
          <p:cNvPr id="9" name="Text 5"/>
          <p:cNvSpPr/>
          <p:nvPr/>
        </p:nvSpPr>
        <p:spPr>
          <a:xfrm>
            <a:off x="457200" y="1554480"/>
            <a:ext cx="4754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dirty="0">
                <a:solidFill>
                  <a:srgbClr val="FFCC0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Rybnik, Polonia</a:t>
            </a:r>
            <a:endParaRPr lang="en-US" sz="2600" dirty="0"/>
          </a:p>
        </p:txBody>
      </p:sp>
      <p:sp>
        <p:nvSpPr>
          <p:cNvPr id="10" name="Text 6"/>
          <p:cNvSpPr/>
          <p:nvPr/>
        </p:nvSpPr>
        <p:spPr>
          <a:xfrm>
            <a:off x="457200" y="2286000"/>
            <a:ext cx="45720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BBCC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Școala Podstawowa Specjalna nr 7</a:t>
            </a:r>
            <a:endParaRPr lang="en-US" sz="15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BBCC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18–22 mai 2026</a:t>
            </a: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457200" y="3246120"/>
            <a:ext cx="4389120" cy="384048"/>
          </a:xfrm>
          <a:prstGeom prst="roundRect">
            <a:avLst>
              <a:gd name="adj" fmla="val 11905"/>
            </a:avLst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457200" y="3246120"/>
            <a:ext cx="4389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3399"/>
                </a:solidFill>
              </a:rPr>
              <a:t>Proiect nr. 2025-1-RO01-KA121-SCH-000325112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457200" y="38404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Prof. </a:t>
            </a:r>
            <a:r>
              <a:rPr lang="ro-RO" sz="1200" dirty="0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Zaharia </a:t>
            </a:r>
            <a:r>
              <a:rPr lang="en-US" sz="1200" dirty="0" err="1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Mihaela</a:t>
            </a:r>
            <a:r>
              <a:rPr lang="en-US" sz="1200" dirty="0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 </a:t>
            </a:r>
            <a:r>
              <a:rPr lang="en-US" sz="1200" dirty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</a:t>
            </a:r>
            <a:r>
              <a:rPr lang="en-US" sz="1200" dirty="0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200" dirty="0" err="1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Ciuraru</a:t>
            </a:r>
            <a:r>
              <a:rPr lang="en-US" sz="1200" dirty="0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Clementina</a:t>
            </a:r>
            <a:r>
              <a:rPr lang="en-US" sz="1200" dirty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</a:t>
            </a:r>
            <a:r>
              <a:rPr lang="en-US" sz="1200" dirty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</a:t>
            </a:r>
            <a:r>
              <a:rPr lang="en-US" sz="1200" dirty="0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200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Spiridon </a:t>
            </a:r>
            <a:r>
              <a:rPr lang="en-US" sz="1200" dirty="0" smtClean="0">
                <a:solidFill>
                  <a:srgbClr val="AABB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Roxana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457200" y="42519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99">
              <a:alpha val="60000"/>
            </a:srgbClr>
          </a:solidFill>
          <a:ln w="12700">
            <a:solidFill>
              <a:srgbClr val="003399">
                <a:alpha val="60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31520" y="457200"/>
            <a:ext cx="76809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Concluzii &amp; Impact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2286000" y="1298448"/>
            <a:ext cx="4572000" cy="0"/>
          </a:xfrm>
          <a:prstGeom prst="line">
            <a:avLst/>
          </a:prstGeom>
          <a:noFill/>
          <a:ln w="25400">
            <a:solidFill>
              <a:srgbClr val="FFCC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" y="1554480"/>
            <a:ext cx="2651760" cy="2560320"/>
          </a:xfrm>
          <a:prstGeom prst="roundRect">
            <a:avLst>
              <a:gd name="adj" fmla="val 3571"/>
            </a:avLst>
          </a:prstGeom>
          <a:solidFill>
            <a:srgbClr val="FFFFFF">
              <a:alpha val="85000"/>
            </a:srgbClr>
          </a:solidFill>
          <a:ln w="19050">
            <a:solidFill>
              <a:srgbClr val="FFCC00"/>
            </a:solidFill>
            <a:prstDash val="solid"/>
          </a:ln>
          <a:effectLst>
            <a:outerShdw blurRad="127000" dist="50800" dir="2700000" algn="bl" rotWithShape="0">
              <a:srgbClr val="000000">
                <a:alpha val="25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48640" y="16916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Bune practici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548640" y="2001982"/>
            <a:ext cx="2468880" cy="20019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-51435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Sarcini concrete, scurte și adaptate ritmului elevilor.</a:t>
            </a:r>
          </a:p>
          <a:p>
            <a:pPr indent="-51435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Alternarea lucrului individual cu activități în perechi sau în echipă.</a:t>
            </a:r>
          </a:p>
          <a:p>
            <a:pPr indent="-51435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Materiale reciclabile transformate în resurse de învățare.</a:t>
            </a:r>
          </a:p>
          <a:p>
            <a:pPr indent="-51435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Activități multisenzoriale: observare, mișcare, lucru manual, dialog și reflecție.</a:t>
            </a:r>
          </a:p>
          <a:p>
            <a:pPr indent="-51435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Integrarea tehnologiei ca sprijin, nu ca scop în sine.</a:t>
            </a:r>
            <a:endParaRPr lang="ro-RO" sz="900" dirty="0">
              <a:solidFill>
                <a:srgbClr val="C00000"/>
              </a:solidFill>
              <a:latin typeface="Aptos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309360" y="1554480"/>
            <a:ext cx="2651760" cy="2560320"/>
          </a:xfrm>
          <a:prstGeom prst="roundRect">
            <a:avLst>
              <a:gd name="adj" fmla="val 3571"/>
            </a:avLst>
          </a:prstGeom>
          <a:solidFill>
            <a:srgbClr val="FFFFFF">
              <a:alpha val="85000"/>
            </a:srgbClr>
          </a:solidFill>
          <a:ln w="19050">
            <a:solidFill>
              <a:srgbClr val="FFCC00"/>
            </a:solidFill>
            <a:prstDash val="solid"/>
          </a:ln>
          <a:effectLst>
            <a:outerShdw blurRad="127000" dist="50800" dir="27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6396514" y="16916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o-RO" sz="1400" b="1" dirty="0" smtClean="0">
                <a:solidFill>
                  <a:schemeClr val="accent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Concluzii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3474720" y="2148840"/>
            <a:ext cx="2468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3474720" y="1554480"/>
            <a:ext cx="2651760" cy="2560320"/>
          </a:xfrm>
          <a:prstGeom prst="roundRect">
            <a:avLst>
              <a:gd name="adj" fmla="val 3571"/>
            </a:avLst>
          </a:prstGeom>
          <a:solidFill>
            <a:srgbClr val="FFFFFF">
              <a:alpha val="85000"/>
            </a:srgbClr>
          </a:solidFill>
          <a:ln w="19050">
            <a:solidFill>
              <a:srgbClr val="FFCC00"/>
            </a:solidFill>
            <a:prstDash val="solid"/>
          </a:ln>
          <a:effectLst>
            <a:outerShdw blurRad="127000" dist="50800" dir="27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3657600" y="1691640"/>
            <a:ext cx="2468880" cy="310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Aplicabilitate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3657600" y="2148840"/>
            <a:ext cx="2468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-45720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Organizarea unor ateliere eco în cadrul ariilor curriculare și al activităților extracurriculare.</a:t>
            </a:r>
          </a:p>
          <a:p>
            <a:pPr indent="-45720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Crearea de materiale didactice din resurse reciclabile.</a:t>
            </a:r>
          </a:p>
          <a:p>
            <a:pPr indent="-45720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Planificarea unor activități outdoor pentru observare și învățare aplicată.</a:t>
            </a:r>
          </a:p>
          <a:p>
            <a:pPr indent="-45720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Adaptarea sarcinilor pentru elevii cu CES prin pași clari, suport vizual și feedback pozitiv.</a:t>
            </a:r>
          </a:p>
          <a:p>
            <a:pPr indent="-457200">
              <a:spcAft>
                <a:spcPts val="800"/>
              </a:spcAft>
              <a:buChar char="•"/>
            </a:pPr>
            <a:r>
              <a:rPr lang="vi-VN" sz="900" dirty="0" smtClean="0">
                <a:solidFill>
                  <a:srgbClr val="C00000"/>
                </a:solidFill>
                <a:latin typeface="Aptos"/>
              </a:rPr>
              <a:t>Diseminarea exemplelor de bună practică în cadrul comisiilor metodice.</a:t>
            </a:r>
            <a:endParaRPr lang="ro-RO" sz="900" dirty="0">
              <a:solidFill>
                <a:srgbClr val="C00000"/>
              </a:solidFill>
              <a:latin typeface="Apto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57200" y="44805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7836" y="2103120"/>
            <a:ext cx="22775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Aft>
                <a:spcPts val="800"/>
              </a:spcAft>
              <a:buChar char="•"/>
            </a:pPr>
            <a:r>
              <a:rPr lang="vi-VN" sz="800" dirty="0" smtClean="0">
                <a:solidFill>
                  <a:srgbClr val="C00000"/>
                </a:solidFill>
                <a:latin typeface="Aptos"/>
              </a:rPr>
              <a:t>Mobilitatea a consolidat perspectiva asupra educației incluzive, creative și orientate spre mediu.</a:t>
            </a:r>
          </a:p>
          <a:p>
            <a:pPr indent="-457200">
              <a:spcAft>
                <a:spcPts val="800"/>
              </a:spcAft>
              <a:buChar char="•"/>
            </a:pPr>
            <a:r>
              <a:rPr lang="vi-VN" sz="800" dirty="0" smtClean="0">
                <a:solidFill>
                  <a:srgbClr val="C00000"/>
                </a:solidFill>
                <a:latin typeface="Aptos"/>
              </a:rPr>
              <a:t>Experiențele observate pot fi transferate în activitatea didactică prin metode simple, practice și eficiente.</a:t>
            </a:r>
          </a:p>
          <a:p>
            <a:pPr indent="-457200">
              <a:spcAft>
                <a:spcPts val="800"/>
              </a:spcAft>
              <a:buChar char="•"/>
            </a:pPr>
            <a:r>
              <a:rPr lang="vi-VN" sz="800" dirty="0" smtClean="0">
                <a:solidFill>
                  <a:srgbClr val="C00000"/>
                </a:solidFill>
                <a:latin typeface="Aptos"/>
              </a:rPr>
              <a:t>Colaborarea europeană susține dezvoltarea profesională și creșterea calității actului educațional.</a:t>
            </a:r>
          </a:p>
          <a:p>
            <a:pPr indent="-457200">
              <a:spcAft>
                <a:spcPts val="800"/>
              </a:spcAft>
              <a:buChar char="•"/>
            </a:pPr>
            <a:r>
              <a:rPr lang="vi-VN" sz="800" dirty="0" smtClean="0">
                <a:solidFill>
                  <a:srgbClr val="C00000"/>
                </a:solidFill>
                <a:latin typeface="Aptos"/>
              </a:rPr>
              <a:t>Rezultatele mobilității vor fi valorificate prin activități la clasă și schimb de bune practici.</a:t>
            </a:r>
            <a:endParaRPr lang="ro-RO" sz="800" dirty="0">
              <a:solidFill>
                <a:srgbClr val="C00000"/>
              </a:solidFill>
              <a:latin typeface="Apto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389120" cy="5143500"/>
          </a:xfrm>
          <a:prstGeom prst="rect">
            <a:avLst/>
          </a:prstGeom>
          <a:solidFill>
            <a:srgbClr val="E8EEFF"/>
          </a:solidFill>
          <a:ln w="12700">
            <a:solidFill>
              <a:srgbClr val="E8EE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20040" y="274320"/>
            <a:ext cx="1005840" cy="411480"/>
          </a:xfrm>
          <a:prstGeom prst="roundRect">
            <a:avLst>
              <a:gd name="adj" fmla="val 17778"/>
            </a:avLst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274320"/>
            <a:ext cx="1005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Ziua 1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20040" y="804672"/>
            <a:ext cx="37490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339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Cunoașterea instituției gazdă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20040" y="182880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Rybnik, Polonia • 18 mai 2026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2377440"/>
            <a:ext cx="374904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Prezentarea școlii și a echipei educaționale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Metode interactive de lucru individual și în echipă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Strategii pentru dezvoltarea creativității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Responsabilitate ecologică în educație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Utilizarea resurselor digitale cu elevii cu nevoi speciale</a:t>
            </a:r>
            <a:endParaRPr lang="en-US" sz="12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98473" y="0"/>
            <a:ext cx="3214254" cy="1714500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98473" y="1714500"/>
            <a:ext cx="3214254" cy="1714500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98473" y="3429000"/>
            <a:ext cx="3124200" cy="1714500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4389120" y="0"/>
            <a:ext cx="0" cy="5143500"/>
          </a:xfrm>
          <a:prstGeom prst="line">
            <a:avLst/>
          </a:prstGeom>
          <a:noFill/>
          <a:ln w="19050">
            <a:solidFill>
              <a:srgbClr val="1A52CC"/>
            </a:solidFill>
            <a:prstDash val="solid"/>
          </a:ln>
        </p:spPr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389120" cy="5143500"/>
          </a:xfrm>
          <a:prstGeom prst="rect">
            <a:avLst/>
          </a:prstGeom>
          <a:solidFill>
            <a:srgbClr val="E8EEFF"/>
          </a:solidFill>
          <a:ln w="12700">
            <a:solidFill>
              <a:srgbClr val="E8EE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20040" y="274320"/>
            <a:ext cx="1005840" cy="411480"/>
          </a:xfrm>
          <a:prstGeom prst="roundRect">
            <a:avLst>
              <a:gd name="adj" fmla="val 17778"/>
            </a:avLst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274320"/>
            <a:ext cx="1005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Ziua 2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20040" y="804672"/>
            <a:ext cx="37490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339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Ateliere Creative &amp; Eco-friendly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20040" y="182880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Rybnik, Polonia • 19 mai 2026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2377440"/>
            <a:ext cx="374904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Formarea atitudinilor eco-friendly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Stimularea creativității și abilităților practice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🌿 Eco-Cosmetics – produse cosmetice din ingrediente naturale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♻️ Recycled Jewelry – bijuterii din materiale reciclabile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Lucru cu elevii cu nevoi speciale în ateliere interactive</a:t>
            </a:r>
            <a:endParaRPr lang="en-US" sz="12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67745" y="0"/>
            <a:ext cx="3387438" cy="1714500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7744" y="1714500"/>
            <a:ext cx="3387439" cy="1714500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4389120" y="0"/>
            <a:ext cx="0" cy="5143500"/>
          </a:xfrm>
          <a:prstGeom prst="line">
            <a:avLst/>
          </a:prstGeom>
          <a:noFill/>
          <a:ln w="19050">
            <a:solidFill>
              <a:srgbClr val="1A52CC"/>
            </a:solidFill>
            <a:prstDash val="solid"/>
          </a:ln>
        </p:spPr>
      </p:sp>
      <p:pic>
        <p:nvPicPr>
          <p:cNvPr id="12" name="Picture 11" descr="image2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7745" y="3429000"/>
            <a:ext cx="3387437" cy="17145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01600" dist="28397" dir="3806133" rotWithShape="0">
              <a:scrgbClr r="0" g="0" b="0">
                <a:alpha val="25000"/>
              </a:scrgbClr>
            </a:outerShdw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389120" cy="5143500"/>
          </a:xfrm>
          <a:prstGeom prst="rect">
            <a:avLst/>
          </a:prstGeom>
          <a:solidFill>
            <a:srgbClr val="E8EEFF"/>
          </a:solidFill>
          <a:ln w="12700">
            <a:solidFill>
              <a:srgbClr val="E8EE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20040" y="274320"/>
            <a:ext cx="1005840" cy="411480"/>
          </a:xfrm>
          <a:prstGeom prst="roundRect">
            <a:avLst>
              <a:gd name="adj" fmla="val 17778"/>
            </a:avLst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274320"/>
            <a:ext cx="1005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Ziua 3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20040" y="804672"/>
            <a:ext cx="37490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339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Educație Ecologică &amp; Cosmos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20040" y="182880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Rybnik, Polonia • 20 mai 2026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2377440"/>
            <a:ext cx="374904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Activități interactive despre protejarea naturii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Ateliere despre reciclare și colectare selectivă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Explorarea noțiunilor despre Cosmos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Învățare prin joc, colaborare și creativitate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"Fiecare gest contează pentru un viitor mai curat"</a:t>
            </a:r>
            <a:endParaRPr lang="en-US" sz="12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4301" y="0"/>
            <a:ext cx="2435536" cy="1664901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4301" y="1664901"/>
            <a:ext cx="2435536" cy="1714500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24301" y="3379401"/>
            <a:ext cx="2435536" cy="1714500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4389120" y="0"/>
            <a:ext cx="0" cy="5143500"/>
          </a:xfrm>
          <a:prstGeom prst="line">
            <a:avLst/>
          </a:prstGeom>
          <a:noFill/>
          <a:ln w="19050">
            <a:solidFill>
              <a:srgbClr val="1A52CC"/>
            </a:solidFill>
            <a:prstDash val="solid"/>
          </a:ln>
        </p:spPr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389120" cy="5143500"/>
          </a:xfrm>
          <a:prstGeom prst="rect">
            <a:avLst/>
          </a:prstGeom>
          <a:solidFill>
            <a:srgbClr val="E8EEFF"/>
          </a:solidFill>
          <a:ln w="12700">
            <a:solidFill>
              <a:srgbClr val="E8EE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20040" y="274320"/>
            <a:ext cx="1005840" cy="411480"/>
          </a:xfrm>
          <a:prstGeom prst="roundRect">
            <a:avLst>
              <a:gd name="adj" fmla="val 17778"/>
            </a:avLst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274320"/>
            <a:ext cx="1005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Ziua 4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20040" y="804672"/>
            <a:ext cx="37490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339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Activități Outdoor în Natură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20040" y="182880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Rudy Landscape Park • 21 mai 2026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2377440"/>
            <a:ext cx="374904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Plimbare în Rudy Landscape Park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Observarea directă a elementelor din natură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Discuții despre protecția mediului înconjurător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Importanța unui viitor verde și responsabil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dintre cele mai importante zone protejate din sudul Poloniei</a:t>
            </a:r>
            <a:endParaRPr lang="en-US" sz="12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26431" y="146858"/>
            <a:ext cx="2794461" cy="2230582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26431" y="2377440"/>
            <a:ext cx="2794461" cy="2468880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4389120" y="0"/>
            <a:ext cx="0" cy="5143500"/>
          </a:xfrm>
          <a:prstGeom prst="line">
            <a:avLst/>
          </a:prstGeom>
          <a:noFill/>
          <a:ln w="19050">
            <a:solidFill>
              <a:srgbClr val="1A52CC"/>
            </a:solidFill>
            <a:prstDash val="solid"/>
          </a:ln>
        </p:spPr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389120" cy="5143500"/>
          </a:xfrm>
          <a:prstGeom prst="rect">
            <a:avLst/>
          </a:prstGeom>
          <a:solidFill>
            <a:srgbClr val="E8EEFF"/>
          </a:solidFill>
          <a:ln w="12700">
            <a:solidFill>
              <a:srgbClr val="E8EE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20040" y="274320"/>
            <a:ext cx="1005840" cy="411480"/>
          </a:xfrm>
          <a:prstGeom prst="roundRect">
            <a:avLst>
              <a:gd name="adj" fmla="val 17778"/>
            </a:avLst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274320"/>
            <a:ext cx="1005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err="1">
                <a:solidFill>
                  <a:srgbClr val="FFFFFF"/>
                </a:solidFill>
              </a:rPr>
              <a:t>Ziua</a:t>
            </a:r>
            <a:r>
              <a:rPr lang="en-US" sz="1100" b="1" dirty="0">
                <a:solidFill>
                  <a:srgbClr val="FFFFFF"/>
                </a:solidFill>
              </a:rPr>
              <a:t> </a:t>
            </a:r>
            <a:r>
              <a:rPr lang="ro-RO" sz="1100" b="1" dirty="0" smtClean="0">
                <a:solidFill>
                  <a:srgbClr val="FFFFFF"/>
                </a:solidFill>
              </a:rPr>
              <a:t>5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20040" y="804672"/>
            <a:ext cx="37490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o-RO" sz="2000" b="1" dirty="0" smtClean="0">
                <a:solidFill>
                  <a:srgbClr val="003399"/>
                </a:solidFill>
                <a:latin typeface="Cambria" pitchFamily="34" charset="0"/>
                <a:ea typeface="Cambria" pitchFamily="34" charset="-122"/>
              </a:rPr>
              <a:t>Încheierea mobilității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20040" y="182880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 smtClean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lang="en-US" sz="1100" i="1" dirty="0" smtClean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lang="ro-RO" sz="1100" i="1" dirty="0" smtClean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lang="en-US" sz="1100" i="1" dirty="0" smtClean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 2026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2377440"/>
            <a:ext cx="374904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• Reflecții asupra activităților</a:t>
            </a:r>
          </a:p>
          <a:p>
            <a:pPr>
              <a:lnSpc>
                <a:spcPct val="150000"/>
              </a:lnSpc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• Schimb de experiență</a:t>
            </a:r>
          </a:p>
          <a:p>
            <a:pPr>
              <a:lnSpc>
                <a:spcPct val="150000"/>
              </a:lnSpc>
            </a:pPr>
            <a:r>
              <a:rPr lang="vi-VN" sz="1200" dirty="0" smtClean="0">
                <a:latin typeface="Calibri" pitchFamily="34" charset="0"/>
                <a:cs typeface="Calibri" pitchFamily="34" charset="0"/>
              </a:rPr>
              <a:t>• Înmânarea certificatelor de participare</a:t>
            </a:r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endParaRPr lang="en-US" sz="1200" dirty="0"/>
          </a:p>
        </p:txBody>
      </p:sp>
      <p:sp>
        <p:nvSpPr>
          <p:cNvPr id="11" name="Shape 6"/>
          <p:cNvSpPr/>
          <p:nvPr/>
        </p:nvSpPr>
        <p:spPr>
          <a:xfrm>
            <a:off x="4389120" y="0"/>
            <a:ext cx="0" cy="5143500"/>
          </a:xfrm>
          <a:prstGeom prst="line">
            <a:avLst/>
          </a:prstGeom>
          <a:noFill/>
          <a:ln w="19050">
            <a:solidFill>
              <a:srgbClr val="1A52CC"/>
            </a:solidFill>
            <a:prstDash val="solid"/>
          </a:ln>
        </p:spPr>
      </p:sp>
      <p:pic>
        <p:nvPicPr>
          <p:cNvPr id="13" name="Picture 12" descr="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72" y="0"/>
            <a:ext cx="5874328" cy="51435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5636" cy="5143500"/>
          </a:xfrm>
          <a:prstGeom prst="rect">
            <a:avLst/>
          </a:prstGeom>
        </p:spPr>
      </p:pic>
      <p:pic>
        <p:nvPicPr>
          <p:cNvPr id="3" name="Picture 2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36" y="0"/>
            <a:ext cx="4918364" cy="51435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1"/>
            <a:ext cx="4880261" cy="4111336"/>
          </a:xfrm>
          <a:prstGeom prst="rect">
            <a:avLst/>
          </a:prstGeom>
        </p:spPr>
      </p:pic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261" y="0"/>
            <a:ext cx="4263739" cy="509847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07818"/>
            <a:ext cx="8437418" cy="475210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420</Words>
  <Application>Microsoft Office PowerPoint</Application>
  <PresentationFormat>On-screen Show (16:9)</PresentationFormat>
  <Paragraphs>70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Shadowing Erasmus+ 2026 - Rybnik, Polonia</dc:title>
  <dc:subject>PptxGenJS Presentation</dc:subject>
  <dc:creator>PptxGenJS</dc:creator>
  <cp:lastModifiedBy>Utilizator</cp:lastModifiedBy>
  <cp:revision>16</cp:revision>
  <dcterms:created xsi:type="dcterms:W3CDTF">2026-06-10T14:56:25Z</dcterms:created>
  <dcterms:modified xsi:type="dcterms:W3CDTF">2026-06-12T09:33:31Z</dcterms:modified>
</cp:coreProperties>
</file>